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72" r:id="rId11"/>
    <p:sldId id="273" r:id="rId12"/>
    <p:sldId id="274" r:id="rId13"/>
    <p:sldId id="267" r:id="rId14"/>
    <p:sldId id="271" r:id="rId15"/>
  </p:sldIdLst>
  <p:sldSz cx="18288000" cy="10287000"/>
  <p:notesSz cx="6858000" cy="9144000"/>
  <p:embeddedFontLst>
    <p:embeddedFont>
      <p:font typeface="Baloo" panose="020B0604020202020204" charset="0"/>
      <p:regular r:id="rId16"/>
    </p:embeddedFont>
    <p:embeddedFont>
      <p:font typeface="Clear Sans" panose="020B0604020202020204" charset="0"/>
      <p:regular r:id="rId17"/>
    </p:embeddedFont>
    <p:embeddedFont>
      <p:font typeface="DejaVu Serif" panose="020B0604020202020204" charset="0"/>
      <p:regular r:id="rId18"/>
    </p:embeddedFont>
    <p:embeddedFont>
      <p:font typeface="DejaVu Serif Bold" panose="020B0604020202020204" charset="0"/>
      <p:regular r:id="rId19"/>
    </p:embeddedFont>
    <p:embeddedFont>
      <p:font typeface="Noto San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1224"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7.gif"/><Relationship Id="rId1" Type="http://schemas.openxmlformats.org/officeDocument/2006/relationships/slideLayout" Target="../slideLayouts/slideLayout7.xml"/><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image" Target="../media/image20.gif"/></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7.gif"/><Relationship Id="rId1" Type="http://schemas.openxmlformats.org/officeDocument/2006/relationships/slideLayout" Target="../slideLayouts/slideLayout7.xml"/><Relationship Id="rId4"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867034"/>
            <a:ext cx="15555091" cy="4919326"/>
            <a:chOff x="0" y="0"/>
            <a:chExt cx="20740121" cy="6559102"/>
          </a:xfrm>
        </p:grpSpPr>
        <p:sp>
          <p:nvSpPr>
            <p:cNvPr id="3" name="TextBox 3"/>
            <p:cNvSpPr txBox="1"/>
            <p:nvPr/>
          </p:nvSpPr>
          <p:spPr>
            <a:xfrm>
              <a:off x="0" y="1282264"/>
              <a:ext cx="20740121" cy="2540000"/>
            </a:xfrm>
            <a:prstGeom prst="rect">
              <a:avLst/>
            </a:prstGeom>
          </p:spPr>
          <p:txBody>
            <a:bodyPr lIns="0" tIns="0" rIns="0" bIns="0" rtlCol="0" anchor="t">
              <a:spAutoFit/>
            </a:bodyPr>
            <a:lstStyle/>
            <a:p>
              <a:pPr algn="ctr">
                <a:lnSpc>
                  <a:spcPts val="15000"/>
                </a:lnSpc>
              </a:pPr>
              <a:r>
                <a:rPr lang="en-US" sz="12500">
                  <a:solidFill>
                    <a:srgbClr val="FFFAEF"/>
                  </a:solidFill>
                  <a:latin typeface="Baloo"/>
                  <a:ea typeface="Baloo"/>
                  <a:cs typeface="Baloo"/>
                  <a:sym typeface="Baloo"/>
                </a:rPr>
                <a:t>Dự án Nhóm</a:t>
              </a:r>
            </a:p>
          </p:txBody>
        </p:sp>
        <p:sp>
          <p:nvSpPr>
            <p:cNvPr id="4" name="TextBox 4"/>
            <p:cNvSpPr txBox="1"/>
            <p:nvPr/>
          </p:nvSpPr>
          <p:spPr>
            <a:xfrm>
              <a:off x="0" y="4697564"/>
              <a:ext cx="20740121" cy="1867747"/>
            </a:xfrm>
            <a:prstGeom prst="rect">
              <a:avLst/>
            </a:prstGeom>
          </p:spPr>
          <p:txBody>
            <a:bodyPr lIns="0" tIns="0" rIns="0" bIns="0" rtlCol="0" anchor="t">
              <a:spAutoFit/>
            </a:bodyPr>
            <a:lstStyle/>
            <a:p>
              <a:pPr algn="ctr">
                <a:lnSpc>
                  <a:spcPts val="5740"/>
                </a:lnSpc>
              </a:pPr>
              <a:r>
                <a:rPr lang="en-US" sz="4100">
                  <a:solidFill>
                    <a:srgbClr val="FFFAEF"/>
                  </a:solidFill>
                  <a:latin typeface="Clear Sans"/>
                  <a:ea typeface="Clear Sans"/>
                  <a:cs typeface="Clear Sans"/>
                  <a:sym typeface="Clear Sans"/>
                </a:rPr>
                <a:t>Xây dựng hệ thống phân loại cảm xúc qua khuôn mặt của con người</a:t>
              </a:r>
            </a:p>
          </p:txBody>
        </p:sp>
        <p:sp>
          <p:nvSpPr>
            <p:cNvPr id="5" name="TextBox 5"/>
            <p:cNvSpPr txBox="1"/>
            <p:nvPr/>
          </p:nvSpPr>
          <p:spPr>
            <a:xfrm>
              <a:off x="0" y="-69779"/>
              <a:ext cx="20740121" cy="729615"/>
            </a:xfrm>
            <a:prstGeom prst="rect">
              <a:avLst/>
            </a:prstGeom>
          </p:spPr>
          <p:txBody>
            <a:bodyPr lIns="0" tIns="0" rIns="0" bIns="0" rtlCol="0" anchor="t">
              <a:spAutoFit/>
            </a:bodyPr>
            <a:lstStyle/>
            <a:p>
              <a:pPr algn="ctr">
                <a:lnSpc>
                  <a:spcPts val="4620"/>
                </a:lnSpc>
              </a:pPr>
              <a:r>
                <a:rPr lang="en-US" sz="3300">
                  <a:solidFill>
                    <a:srgbClr val="FFFAEF"/>
                  </a:solidFill>
                  <a:latin typeface="Clear Sans"/>
                  <a:ea typeface="Clear Sans"/>
                  <a:cs typeface="Clear Sans"/>
                  <a:sym typeface="Clear Sans"/>
                </a:rPr>
                <a:t>Trường Đại Học Công Nghệ Đông Á</a:t>
              </a:r>
            </a:p>
          </p:txBody>
        </p:sp>
      </p:grpSp>
      <p:pic>
        <p:nvPicPr>
          <p:cNvPr id="6" name="Picture 6"/>
          <p:cNvPicPr>
            <a:picLocks noChangeAspect="1"/>
          </p:cNvPicPr>
          <p:nvPr/>
        </p:nvPicPr>
        <p:blipFill>
          <a:blip r:embed="rId2"/>
          <a:srcRect l="64771" t="21970"/>
          <a:stretch>
            <a:fillRect/>
          </a:stretch>
        </p:blipFill>
        <p:spPr>
          <a:xfrm rot="5400000">
            <a:off x="2310738" y="4172522"/>
            <a:ext cx="3803740" cy="8425216"/>
          </a:xfrm>
          <a:prstGeom prst="rect">
            <a:avLst/>
          </a:prstGeom>
        </p:spPr>
      </p:pic>
      <p:grpSp>
        <p:nvGrpSpPr>
          <p:cNvPr id="7" name="Group 7"/>
          <p:cNvGrpSpPr/>
          <p:nvPr/>
        </p:nvGrpSpPr>
        <p:grpSpPr>
          <a:xfrm>
            <a:off x="1028700" y="1028700"/>
            <a:ext cx="367402" cy="346352"/>
            <a:chOff x="0" y="0"/>
            <a:chExt cx="489869" cy="461803"/>
          </a:xfrm>
        </p:grpSpPr>
        <p:sp>
          <p:nvSpPr>
            <p:cNvPr id="8" name="AutoShape 8"/>
            <p:cNvSpPr/>
            <p:nvPr/>
          </p:nvSpPr>
          <p:spPr>
            <a:xfrm>
              <a:off x="0" y="0"/>
              <a:ext cx="489869" cy="0"/>
            </a:xfrm>
            <a:prstGeom prst="line">
              <a:avLst/>
            </a:prstGeom>
            <a:ln w="50800" cap="rnd">
              <a:solidFill>
                <a:srgbClr val="FFFAEF"/>
              </a:solidFill>
              <a:prstDash val="solid"/>
              <a:headEnd type="none" w="sm" len="sm"/>
              <a:tailEnd type="none" w="sm" len="sm"/>
            </a:ln>
          </p:spPr>
          <p:txBody>
            <a:bodyPr/>
            <a:lstStyle/>
            <a:p>
              <a:endParaRPr lang="en-US"/>
            </a:p>
          </p:txBody>
        </p:sp>
        <p:sp>
          <p:nvSpPr>
            <p:cNvPr id="9" name="AutoShape 9"/>
            <p:cNvSpPr/>
            <p:nvPr/>
          </p:nvSpPr>
          <p:spPr>
            <a:xfrm>
              <a:off x="0" y="205275"/>
              <a:ext cx="489869" cy="0"/>
            </a:xfrm>
            <a:prstGeom prst="line">
              <a:avLst/>
            </a:prstGeom>
            <a:ln w="50800" cap="rnd">
              <a:solidFill>
                <a:srgbClr val="FFFAEF"/>
              </a:solidFill>
              <a:prstDash val="solid"/>
              <a:headEnd type="none" w="sm" len="sm"/>
              <a:tailEnd type="none" w="sm" len="sm"/>
            </a:ln>
          </p:spPr>
          <p:txBody>
            <a:bodyPr/>
            <a:lstStyle/>
            <a:p>
              <a:endParaRPr lang="en-US"/>
            </a:p>
          </p:txBody>
        </p:sp>
        <p:sp>
          <p:nvSpPr>
            <p:cNvPr id="10" name="AutoShape 10"/>
            <p:cNvSpPr/>
            <p:nvPr/>
          </p:nvSpPr>
          <p:spPr>
            <a:xfrm>
              <a:off x="0" y="410931"/>
              <a:ext cx="489869" cy="0"/>
            </a:xfrm>
            <a:prstGeom prst="line">
              <a:avLst/>
            </a:prstGeom>
            <a:ln w="50800" cap="rnd">
              <a:solidFill>
                <a:srgbClr val="FFFAEF"/>
              </a:solidFill>
              <a:prstDash val="solid"/>
              <a:headEnd type="none" w="sm" len="sm"/>
              <a:tailEnd type="none" w="sm" len="sm"/>
            </a:ln>
          </p:spPr>
          <p:txBody>
            <a:bodyPr/>
            <a:lstStyle/>
            <a:p>
              <a:endParaRPr lang="en-US"/>
            </a:p>
          </p:txBody>
        </p:sp>
      </p:grpSp>
      <p:grpSp>
        <p:nvGrpSpPr>
          <p:cNvPr id="11" name="Group 11"/>
          <p:cNvGrpSpPr/>
          <p:nvPr/>
        </p:nvGrpSpPr>
        <p:grpSpPr>
          <a:xfrm>
            <a:off x="16356600" y="9076225"/>
            <a:ext cx="902700" cy="182075"/>
            <a:chOff x="0" y="0"/>
            <a:chExt cx="2128209" cy="429260"/>
          </a:xfrm>
        </p:grpSpPr>
        <p:sp>
          <p:nvSpPr>
            <p:cNvPr id="12" name="Freeform 12"/>
            <p:cNvSpPr/>
            <p:nvPr/>
          </p:nvSpPr>
          <p:spPr>
            <a:xfrm>
              <a:off x="0" y="-5080"/>
              <a:ext cx="2128209" cy="434340"/>
            </a:xfrm>
            <a:custGeom>
              <a:avLst/>
              <a:gdLst/>
              <a:ahLst/>
              <a:cxnLst/>
              <a:rect l="l" t="t" r="r" b="b"/>
              <a:pathLst>
                <a:path w="2128209" h="434340">
                  <a:moveTo>
                    <a:pt x="2110429" y="187960"/>
                  </a:moveTo>
                  <a:lnTo>
                    <a:pt x="1848809" y="11430"/>
                  </a:lnTo>
                  <a:cubicBezTo>
                    <a:pt x="1831029" y="0"/>
                    <a:pt x="1808169" y="3810"/>
                    <a:pt x="1795469" y="21590"/>
                  </a:cubicBezTo>
                  <a:cubicBezTo>
                    <a:pt x="1784039" y="39370"/>
                    <a:pt x="1787849" y="62230"/>
                    <a:pt x="1805629" y="74930"/>
                  </a:cubicBezTo>
                  <a:lnTo>
                    <a:pt x="1964379" y="181610"/>
                  </a:lnTo>
                  <a:lnTo>
                    <a:pt x="0" y="181610"/>
                  </a:lnTo>
                  <a:lnTo>
                    <a:pt x="0" y="257810"/>
                  </a:lnTo>
                  <a:lnTo>
                    <a:pt x="1964379" y="257810"/>
                  </a:lnTo>
                  <a:lnTo>
                    <a:pt x="1805629" y="364490"/>
                  </a:lnTo>
                  <a:cubicBezTo>
                    <a:pt x="1787849" y="375920"/>
                    <a:pt x="1784039" y="400050"/>
                    <a:pt x="1795469" y="417830"/>
                  </a:cubicBezTo>
                  <a:cubicBezTo>
                    <a:pt x="1803089" y="429260"/>
                    <a:pt x="1814519" y="434340"/>
                    <a:pt x="1827219" y="434340"/>
                  </a:cubicBezTo>
                  <a:cubicBezTo>
                    <a:pt x="1834839" y="434340"/>
                    <a:pt x="1842459" y="431800"/>
                    <a:pt x="1848809" y="427990"/>
                  </a:cubicBezTo>
                  <a:lnTo>
                    <a:pt x="2111699" y="251460"/>
                  </a:lnTo>
                  <a:cubicBezTo>
                    <a:pt x="2121859" y="243840"/>
                    <a:pt x="2128209" y="232410"/>
                    <a:pt x="2128209" y="219710"/>
                  </a:cubicBezTo>
                  <a:cubicBezTo>
                    <a:pt x="2128209" y="207010"/>
                    <a:pt x="2121859" y="195580"/>
                    <a:pt x="2110429" y="187960"/>
                  </a:cubicBezTo>
                  <a:close/>
                </a:path>
              </a:pathLst>
            </a:custGeom>
            <a:solidFill>
              <a:srgbClr val="FFFAEF"/>
            </a:solidFill>
          </p:spPr>
          <p:txBody>
            <a:bodyPr/>
            <a:lstStyle/>
            <a:p>
              <a:endParaRPr lang="en-US"/>
            </a:p>
          </p:txBody>
        </p:sp>
      </p:grpSp>
      <p:pic>
        <p:nvPicPr>
          <p:cNvPr id="13" name="Picture 13"/>
          <p:cNvPicPr>
            <a:picLocks noChangeAspect="1"/>
          </p:cNvPicPr>
          <p:nvPr/>
        </p:nvPicPr>
        <p:blipFill>
          <a:blip r:embed="rId3"/>
          <a:srcRect/>
          <a:stretch>
            <a:fillRect/>
          </a:stretch>
        </p:blipFill>
        <p:spPr>
          <a:xfrm rot="-7094170">
            <a:off x="14148180" y="-2590072"/>
            <a:ext cx="7036829" cy="72375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A6A87-3BA2-3C7D-0AA4-3D365F2862B8}"/>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56386801-3371-706B-B983-0DAB0614AD8F}"/>
              </a:ext>
            </a:extLst>
          </p:cNvPr>
          <p:cNvPicPr>
            <a:picLocks noChangeAspect="1"/>
          </p:cNvPicPr>
          <p:nvPr/>
        </p:nvPicPr>
        <p:blipFill>
          <a:blip r:embed="rId2"/>
          <a:srcRect l="62989" t="67035"/>
          <a:stretch>
            <a:fillRect/>
          </a:stretch>
        </p:blipFill>
        <p:spPr>
          <a:xfrm rot="-10800000">
            <a:off x="0" y="-32502"/>
            <a:ext cx="3468258" cy="3089052"/>
          </a:xfrm>
          <a:prstGeom prst="rect">
            <a:avLst/>
          </a:prstGeom>
        </p:spPr>
      </p:pic>
      <p:pic>
        <p:nvPicPr>
          <p:cNvPr id="3" name="Picture 3">
            <a:extLst>
              <a:ext uri="{FF2B5EF4-FFF2-40B4-BE49-F238E27FC236}">
                <a16:creationId xmlns:a16="http://schemas.microsoft.com/office/drawing/2014/main" id="{B6ADA2E8-7AD5-9846-B95E-F0E66DE9F3B3}"/>
              </a:ext>
            </a:extLst>
          </p:cNvPr>
          <p:cNvPicPr>
            <a:picLocks noChangeAspect="1"/>
          </p:cNvPicPr>
          <p:nvPr/>
        </p:nvPicPr>
        <p:blipFill>
          <a:blip r:embed="rId3"/>
          <a:srcRect l="70477" t="23497"/>
          <a:stretch>
            <a:fillRect/>
          </a:stretch>
        </p:blipFill>
        <p:spPr>
          <a:xfrm rot="-5400000" flipH="1">
            <a:off x="12514025" y="4513025"/>
            <a:ext cx="3215480" cy="8332470"/>
          </a:xfrm>
          <a:prstGeom prst="rect">
            <a:avLst/>
          </a:prstGeom>
        </p:spPr>
      </p:pic>
      <p:pic>
        <p:nvPicPr>
          <p:cNvPr id="4" name="Picture 4">
            <a:extLst>
              <a:ext uri="{FF2B5EF4-FFF2-40B4-BE49-F238E27FC236}">
                <a16:creationId xmlns:a16="http://schemas.microsoft.com/office/drawing/2014/main" id="{20D61ECE-3DB5-DAF5-B5BD-E091AD1B0473}"/>
              </a:ext>
            </a:extLst>
          </p:cNvPr>
          <p:cNvPicPr>
            <a:picLocks noChangeAspect="1"/>
          </p:cNvPicPr>
          <p:nvPr/>
        </p:nvPicPr>
        <p:blipFill>
          <a:blip r:embed="rId4"/>
          <a:srcRect/>
          <a:stretch>
            <a:fillRect/>
          </a:stretch>
        </p:blipFill>
        <p:spPr>
          <a:xfrm>
            <a:off x="9955530" y="0"/>
            <a:ext cx="737522" cy="675990"/>
          </a:xfrm>
          <a:prstGeom prst="rect">
            <a:avLst/>
          </a:prstGeom>
        </p:spPr>
      </p:pic>
      <p:sp>
        <p:nvSpPr>
          <p:cNvPr id="5" name="TextBox 5">
            <a:extLst>
              <a:ext uri="{FF2B5EF4-FFF2-40B4-BE49-F238E27FC236}">
                <a16:creationId xmlns:a16="http://schemas.microsoft.com/office/drawing/2014/main" id="{410730C7-8450-48D5-6109-7DAE92571DA8}"/>
              </a:ext>
            </a:extLst>
          </p:cNvPr>
          <p:cNvSpPr txBox="1"/>
          <p:nvPr/>
        </p:nvSpPr>
        <p:spPr>
          <a:xfrm>
            <a:off x="228276" y="342900"/>
            <a:ext cx="18059724" cy="1371600"/>
          </a:xfrm>
          <a:prstGeom prst="rect">
            <a:avLst/>
          </a:prstGeom>
        </p:spPr>
        <p:txBody>
          <a:bodyPr lIns="0" tIns="0" rIns="0" bIns="0" rtlCol="0" anchor="t">
            <a:spAutoFit/>
          </a:bodyPr>
          <a:lstStyle/>
          <a:p>
            <a:pPr algn="r">
              <a:lnSpc>
                <a:spcPts val="10800"/>
              </a:lnSpc>
            </a:pPr>
            <a:r>
              <a:rPr lang="en-US" sz="9000">
                <a:solidFill>
                  <a:srgbClr val="000000"/>
                </a:solidFill>
                <a:latin typeface="Baloo"/>
                <a:ea typeface="Baloo"/>
                <a:cs typeface="Baloo"/>
                <a:sym typeface="Baloo"/>
              </a:rPr>
              <a:t>Chương 2: Xây dựng chương trình  </a:t>
            </a:r>
          </a:p>
        </p:txBody>
      </p:sp>
      <p:sp>
        <p:nvSpPr>
          <p:cNvPr id="7" name="TextBox 6">
            <a:extLst>
              <a:ext uri="{FF2B5EF4-FFF2-40B4-BE49-F238E27FC236}">
                <a16:creationId xmlns:a16="http://schemas.microsoft.com/office/drawing/2014/main" id="{BDA06D1A-28A2-873B-5FE9-4C8AA6629B01}"/>
              </a:ext>
            </a:extLst>
          </p:cNvPr>
          <p:cNvSpPr txBox="1"/>
          <p:nvPr/>
        </p:nvSpPr>
        <p:spPr>
          <a:xfrm>
            <a:off x="2743200" y="2384763"/>
            <a:ext cx="13716000" cy="4664354"/>
          </a:xfrm>
          <a:prstGeom prst="rect">
            <a:avLst/>
          </a:prstGeom>
          <a:noFill/>
        </p:spPr>
        <p:txBody>
          <a:bodyPr wrap="square">
            <a:spAutoFit/>
          </a:bodyPr>
          <a:lstStyle/>
          <a:p>
            <a:pPr marL="266700" indent="-266700" algn="just">
              <a:lnSpc>
                <a:spcPct val="150000"/>
              </a:lnSpc>
              <a:spcBef>
                <a:spcPts val="400"/>
              </a:spcBef>
              <a:spcAft>
                <a:spcPts val="400"/>
              </a:spcAft>
            </a:pPr>
            <a:r>
              <a:rPr lang="vi-VN" sz="1800" b="1" dirty="0">
                <a:effectLst/>
                <a:latin typeface="Times New Roman" panose="02020603050405020304" pitchFamily="18" charset="0"/>
                <a:ea typeface="DengXian Light" panose="02010600030101010101" pitchFamily="2" charset="-122"/>
              </a:rPr>
              <a:t>Xây Dựng Hệ Thống</a:t>
            </a:r>
            <a:endParaRPr lang="en-US" sz="1800" b="1" dirty="0">
              <a:effectLst/>
              <a:latin typeface="Times New Roman" panose="02020603050405020304" pitchFamily="18" charset="0"/>
              <a:ea typeface="DengXian Light" panose="02010600030101010101" pitchFamily="2" charset="-122"/>
            </a:endParaRPr>
          </a:p>
          <a:p>
            <a:pPr marL="228600" algn="just">
              <a:lnSpc>
                <a:spcPct val="150000"/>
              </a:lnSpc>
            </a:pPr>
            <a:r>
              <a:rPr lang="en-US" sz="1800" dirty="0" err="1">
                <a:effectLst/>
                <a:latin typeface="Times New Roman" panose="02020603050405020304" pitchFamily="18" charset="0"/>
                <a:ea typeface="Times New Roman" panose="02020603050405020304" pitchFamily="18" charset="0"/>
              </a:rPr>
              <a:t>Kỹ</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thuật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endParaRPr lang="en-US"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r>
              <a:rPr lang="vi-VN" sz="1800" dirty="0">
                <a:effectLst/>
                <a:latin typeface="Times New Roman" panose="02020603050405020304" pitchFamily="18" charset="0"/>
                <a:ea typeface="Times New Roman" panose="02020603050405020304" pitchFamily="18" charset="0"/>
              </a:rPr>
              <a:t>Convolutional Neural Network (CNN)</a:t>
            </a:r>
            <a:endParaRPr lang="en-US" sz="1800" dirty="0">
              <a:effectLst/>
              <a:latin typeface="Times New Roman" panose="02020603050405020304" pitchFamily="18" charset="0"/>
              <a:ea typeface="Times New Roman" panose="02020603050405020304" pitchFamily="18" charset="0"/>
            </a:endParaRPr>
          </a:p>
          <a:p>
            <a:pPr indent="396240" algn="just">
              <a:lnSpc>
                <a:spcPct val="150000"/>
              </a:lnSpc>
            </a:pPr>
            <a:r>
              <a:rPr lang="vi-VN" sz="1800" dirty="0">
                <a:solidFill>
                  <a:srgbClr val="000000"/>
                </a:solidFill>
                <a:effectLst/>
                <a:latin typeface="Times New Roman" panose="02020603050405020304" pitchFamily="18" charset="0"/>
                <a:ea typeface="MS Mincho" panose="02020609040205080304" pitchFamily="49" charset="-128"/>
              </a:rPr>
              <a:t>Convolutional Neural Network (CNN)</a:t>
            </a:r>
            <a:r>
              <a:rPr lang="vi-VN" sz="1800" dirty="0">
                <a:solidFill>
                  <a:srgbClr val="000000"/>
                </a:solidFill>
                <a:effectLst/>
                <a:latin typeface="Times New Roman" panose="02020603050405020304" pitchFamily="18" charset="0"/>
                <a:ea typeface="Times New Roman" panose="02020603050405020304" pitchFamily="18" charset="0"/>
              </a:rPr>
              <a:t> là một trong những loại mạng nơ-ron phổ biến và mạnh mẽ nhất trong lĩnh vực </a:t>
            </a:r>
            <a:r>
              <a:rPr lang="vi-VN" sz="1800" dirty="0">
                <a:solidFill>
                  <a:srgbClr val="000000"/>
                </a:solidFill>
                <a:effectLst/>
                <a:latin typeface="Times New Roman" panose="02020603050405020304" pitchFamily="18" charset="0"/>
                <a:ea typeface="MS Mincho" panose="02020609040205080304" pitchFamily="49" charset="-128"/>
              </a:rPr>
              <a:t>thị giác máy tính</a:t>
            </a:r>
            <a:r>
              <a:rPr lang="vi-VN" sz="1800" dirty="0">
                <a:solidFill>
                  <a:srgbClr val="000000"/>
                </a:solidFill>
                <a:effectLst/>
                <a:latin typeface="Times New Roman" panose="02020603050405020304" pitchFamily="18" charset="0"/>
                <a:ea typeface="Times New Roman" panose="02020603050405020304" pitchFamily="18" charset="0"/>
              </a:rPr>
              <a:t> và </a:t>
            </a:r>
            <a:r>
              <a:rPr lang="vi-VN" sz="1800" dirty="0">
                <a:solidFill>
                  <a:srgbClr val="000000"/>
                </a:solidFill>
                <a:effectLst/>
                <a:latin typeface="Times New Roman" panose="02020603050405020304" pitchFamily="18" charset="0"/>
                <a:ea typeface="MS Mincho" panose="02020609040205080304" pitchFamily="49" charset="-128"/>
              </a:rPr>
              <a:t>học sâu</a:t>
            </a:r>
            <a:r>
              <a:rPr lang="vi-VN" sz="1800" dirty="0">
                <a:solidFill>
                  <a:srgbClr val="000000"/>
                </a:solidFill>
                <a:effectLst/>
                <a:latin typeface="Times New Roman" panose="02020603050405020304" pitchFamily="18" charset="0"/>
                <a:ea typeface="Times New Roman" panose="02020603050405020304" pitchFamily="18" charset="0"/>
              </a:rPr>
              <a:t>. CNN đặc biệt hiệu quả trong việc xử lý và phân tích dữ liệu có cấu trúc lưới như ảnh, video, và dữ liệu không gian 2D. Điều này giúp CNN trở thành một công cụ cực kỳ mạnh mẽ cho các bài toán như </a:t>
            </a:r>
            <a:r>
              <a:rPr lang="vi-VN" sz="1800" dirty="0">
                <a:solidFill>
                  <a:srgbClr val="000000"/>
                </a:solidFill>
                <a:effectLst/>
                <a:latin typeface="Times New Roman" panose="02020603050405020304" pitchFamily="18" charset="0"/>
                <a:ea typeface="MS Mincho" panose="02020609040205080304" pitchFamily="49" charset="-128"/>
              </a:rPr>
              <a:t>nhận diện đối tượng</a:t>
            </a:r>
            <a:r>
              <a:rPr lang="vi-VN" sz="1800" dirty="0">
                <a:solidFill>
                  <a:srgbClr val="000000"/>
                </a:solidFill>
                <a:effectLst/>
                <a:latin typeface="Times New Roman" panose="02020603050405020304" pitchFamily="18" charset="0"/>
                <a:ea typeface="Times New Roman" panose="02020603050405020304" pitchFamily="18" charset="0"/>
              </a:rPr>
              <a:t>, </a:t>
            </a:r>
            <a:r>
              <a:rPr lang="vi-VN" sz="1800" dirty="0">
                <a:solidFill>
                  <a:srgbClr val="000000"/>
                </a:solidFill>
                <a:effectLst/>
                <a:latin typeface="Times New Roman" panose="02020603050405020304" pitchFamily="18" charset="0"/>
                <a:ea typeface="MS Mincho" panose="02020609040205080304" pitchFamily="49" charset="-128"/>
              </a:rPr>
              <a:t>phân loại ảnh</a:t>
            </a:r>
            <a:r>
              <a:rPr lang="vi-VN" sz="1800" dirty="0">
                <a:solidFill>
                  <a:srgbClr val="000000"/>
                </a:solidFill>
                <a:effectLst/>
                <a:latin typeface="Times New Roman" panose="02020603050405020304" pitchFamily="18" charset="0"/>
                <a:ea typeface="Times New Roman" panose="02020603050405020304" pitchFamily="18" charset="0"/>
              </a:rPr>
              <a:t>, </a:t>
            </a:r>
            <a:r>
              <a:rPr lang="vi-VN" sz="1800" dirty="0">
                <a:solidFill>
                  <a:srgbClr val="000000"/>
                </a:solidFill>
                <a:effectLst/>
                <a:latin typeface="Times New Roman" panose="02020603050405020304" pitchFamily="18" charset="0"/>
                <a:ea typeface="MS Mincho" panose="02020609040205080304" pitchFamily="49" charset="-128"/>
              </a:rPr>
              <a:t>phân đoạn ảnh</a:t>
            </a:r>
            <a:r>
              <a:rPr lang="vi-VN" sz="1800" dirty="0">
                <a:solidFill>
                  <a:srgbClr val="000000"/>
                </a:solidFill>
                <a:effectLst/>
                <a:latin typeface="Times New Roman" panose="02020603050405020304" pitchFamily="18" charset="0"/>
                <a:ea typeface="Times New Roman" panose="02020603050405020304" pitchFamily="18" charset="0"/>
              </a:rPr>
              <a:t>, và nhiều ứng dụng khác trong thị giác máy tính.</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vi-VN" sz="1800" dirty="0">
                <a:effectLst/>
                <a:latin typeface="Times New Roman" panose="02020603050405020304" pitchFamily="18" charset="0"/>
                <a:ea typeface="Times New Roman" panose="02020603050405020304" pitchFamily="18" charset="0"/>
              </a:rPr>
              <a:t>Convolutional Neural Network (CNN) bắt nguồn từ các nghiên cứu về mạng neuron và thị giác sinh học. Năm 1980, Kunihiko Fukushima phát minh Neocognitron, mô hình đầu tiên sử dụng các lớp tích chập và pooling, mô phỏng cơ chế thị giác tự nhiên. Sau đó, vào năm 1989, Yann LeCun và đồng nghiệp phát triển LeNet-5, CNN hiện đại đầu tiên, ứng dụng trong nhận diện chữ viết tay, đánh dấu bước ngoặt quan trọng trong ứng dụng thực tế của mạng neuron.</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5258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a:extLst>
            <a:ext uri="{FF2B5EF4-FFF2-40B4-BE49-F238E27FC236}">
              <a16:creationId xmlns:a16="http://schemas.microsoft.com/office/drawing/2014/main" id="{BEE1FBAD-F902-E18C-6CBF-7EDD91A2E53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D7A5972-F020-DD48-8409-98C339C9F4CC}"/>
              </a:ext>
            </a:extLst>
          </p:cNvPr>
          <p:cNvSpPr/>
          <p:nvPr/>
        </p:nvSpPr>
        <p:spPr>
          <a:xfrm rot="10090262">
            <a:off x="-2969613" y="5184636"/>
            <a:ext cx="8774007" cy="7633386"/>
          </a:xfrm>
          <a:custGeom>
            <a:avLst/>
            <a:gdLst/>
            <a:ahLst/>
            <a:cxnLst/>
            <a:rect l="l" t="t" r="r" b="b"/>
            <a:pathLst>
              <a:path w="8774007" h="7633386">
                <a:moveTo>
                  <a:pt x="0" y="0"/>
                </a:moveTo>
                <a:lnTo>
                  <a:pt x="8774007" y="0"/>
                </a:lnTo>
                <a:lnTo>
                  <a:pt x="8774007" y="7633386"/>
                </a:lnTo>
                <a:lnTo>
                  <a:pt x="0" y="76333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24E0C4C2-3563-B525-88BF-0E6B359F0307}"/>
              </a:ext>
            </a:extLst>
          </p:cNvPr>
          <p:cNvGrpSpPr/>
          <p:nvPr/>
        </p:nvGrpSpPr>
        <p:grpSpPr>
          <a:xfrm>
            <a:off x="150755" y="280161"/>
            <a:ext cx="18137245" cy="1893913"/>
            <a:chOff x="0" y="0"/>
            <a:chExt cx="24182994" cy="2525217"/>
          </a:xfrm>
        </p:grpSpPr>
        <p:sp>
          <p:nvSpPr>
            <p:cNvPr id="4" name="TextBox 4">
              <a:extLst>
                <a:ext uri="{FF2B5EF4-FFF2-40B4-BE49-F238E27FC236}">
                  <a16:creationId xmlns:a16="http://schemas.microsoft.com/office/drawing/2014/main" id="{22CE3FA4-E3EA-5D8B-B542-B9D9F75FDDDB}"/>
                </a:ext>
              </a:extLst>
            </p:cNvPr>
            <p:cNvSpPr txBox="1"/>
            <p:nvPr/>
          </p:nvSpPr>
          <p:spPr>
            <a:xfrm>
              <a:off x="1313916" y="0"/>
              <a:ext cx="22295159" cy="1460500"/>
            </a:xfrm>
            <a:prstGeom prst="rect">
              <a:avLst/>
            </a:prstGeom>
          </p:spPr>
          <p:txBody>
            <a:bodyPr lIns="0" tIns="0" rIns="0" bIns="0" rtlCol="0" anchor="t">
              <a:spAutoFit/>
            </a:bodyPr>
            <a:lstStyle/>
            <a:p>
              <a:pPr algn="ctr">
                <a:lnSpc>
                  <a:spcPts val="8640"/>
                </a:lnSpc>
              </a:pPr>
              <a:r>
                <a:rPr lang="en-US" sz="7200">
                  <a:solidFill>
                    <a:srgbClr val="000000"/>
                  </a:solidFill>
                  <a:latin typeface="Baloo"/>
                  <a:ea typeface="Baloo"/>
                  <a:cs typeface="Baloo"/>
                  <a:sym typeface="Baloo"/>
                </a:rPr>
                <a:t>Chương 3 Kết quả thực nghiệm</a:t>
              </a:r>
            </a:p>
          </p:txBody>
        </p:sp>
        <p:sp>
          <p:nvSpPr>
            <p:cNvPr id="5" name="TextBox 5">
              <a:extLst>
                <a:ext uri="{FF2B5EF4-FFF2-40B4-BE49-F238E27FC236}">
                  <a16:creationId xmlns:a16="http://schemas.microsoft.com/office/drawing/2014/main" id="{06C27649-B925-3035-08B9-F2C1EDFA3E30}"/>
                </a:ext>
              </a:extLst>
            </p:cNvPr>
            <p:cNvSpPr txBox="1"/>
            <p:nvPr/>
          </p:nvSpPr>
          <p:spPr>
            <a:xfrm>
              <a:off x="0" y="1880480"/>
              <a:ext cx="24182994" cy="475403"/>
            </a:xfrm>
            <a:prstGeom prst="rect">
              <a:avLst/>
            </a:prstGeom>
          </p:spPr>
          <p:txBody>
            <a:bodyPr lIns="0" tIns="0" rIns="0" bIns="0" rtlCol="0" anchor="t">
              <a:spAutoFit/>
            </a:bodyPr>
            <a:lstStyle/>
            <a:p>
              <a:pPr algn="ctr">
                <a:lnSpc>
                  <a:spcPts val="2990"/>
                </a:lnSpc>
              </a:pPr>
              <a:endParaRPr/>
            </a:p>
          </p:txBody>
        </p:sp>
      </p:grpSp>
      <p:sp>
        <p:nvSpPr>
          <p:cNvPr id="9" name="TextBox 8">
            <a:extLst>
              <a:ext uri="{FF2B5EF4-FFF2-40B4-BE49-F238E27FC236}">
                <a16:creationId xmlns:a16="http://schemas.microsoft.com/office/drawing/2014/main" id="{23C1154A-EDC4-A4FF-B9FD-937C5DCDC1F0}"/>
              </a:ext>
            </a:extLst>
          </p:cNvPr>
          <p:cNvSpPr txBox="1"/>
          <p:nvPr/>
        </p:nvSpPr>
        <p:spPr>
          <a:xfrm>
            <a:off x="914400" y="1375536"/>
            <a:ext cx="16943161" cy="8403839"/>
          </a:xfrm>
          <a:prstGeom prst="rect">
            <a:avLst/>
          </a:prstGeom>
          <a:noFill/>
        </p:spPr>
        <p:txBody>
          <a:bodyPr wrap="square">
            <a:spAutoFit/>
          </a:bodyPr>
          <a:lstStyle/>
          <a:p>
            <a:pPr marL="266700" indent="-266700" algn="just">
              <a:lnSpc>
                <a:spcPct val="150000"/>
              </a:lnSpc>
              <a:spcBef>
                <a:spcPts val="400"/>
              </a:spcBef>
              <a:spcAft>
                <a:spcPts val="400"/>
              </a:spcAft>
            </a:pPr>
            <a:r>
              <a:rPr lang="vi-VN" b="1" dirty="0">
                <a:effectLst/>
                <a:latin typeface="Times New Roman" panose="02020603050405020304" pitchFamily="18" charset="0"/>
                <a:ea typeface="DengXian Light" panose="02010600030101010101" pitchFamily="2" charset="-122"/>
              </a:rPr>
              <a:t>Dữ liệu</a:t>
            </a:r>
            <a:endParaRPr lang="en-US" b="1" dirty="0">
              <a:effectLst/>
              <a:latin typeface="Times New Roman" panose="02020603050405020304" pitchFamily="18" charset="0"/>
              <a:ea typeface="DengXian Light" panose="02010600030101010101" pitchFamily="2" charset="-122"/>
            </a:endParaRPr>
          </a:p>
          <a:p>
            <a:pPr marL="342900" lvl="0" indent="-342900" algn="just">
              <a:lnSpc>
                <a:spcPct val="150000"/>
              </a:lnSpc>
              <a:buFont typeface="Wingdings" panose="05000000000000000000" pitchFamily="2" charset="2"/>
              <a:buChar char=""/>
            </a:pPr>
            <a:r>
              <a:rPr lang="vi-VN" dirty="0">
                <a:effectLst/>
                <a:latin typeface="Times New Roman" panose="02020603050405020304" pitchFamily="18" charset="0"/>
                <a:ea typeface="Times New Roman" panose="02020603050405020304" pitchFamily="18" charset="0"/>
              </a:rPr>
              <a:t>Nguồn Dữ Liệu:</a:t>
            </a:r>
            <a:endParaRPr lang="en-US" dirty="0">
              <a:effectLst/>
              <a:latin typeface="Times New Roman" panose="02020603050405020304" pitchFamily="18" charset="0"/>
              <a:ea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vi-VN" dirty="0">
                <a:effectLst/>
                <a:latin typeface="Times New Roman" panose="02020603050405020304" pitchFamily="18" charset="0"/>
                <a:ea typeface="Times New Roman" panose="02020603050405020304" pitchFamily="18" charset="0"/>
              </a:rPr>
              <a:t>Dữ liệu được sử dụng trong mô hình nhận diện cảm xúc là bộ dữ liệu </a:t>
            </a:r>
            <a:r>
              <a:rPr lang="vi-VN" b="1" dirty="0">
                <a:effectLst/>
                <a:latin typeface="Times New Roman" panose="02020603050405020304" pitchFamily="18" charset="0"/>
                <a:ea typeface="Times New Roman" panose="02020603050405020304" pitchFamily="18" charset="0"/>
              </a:rPr>
              <a:t>FER2013</a:t>
            </a:r>
            <a:r>
              <a:rPr lang="vi-VN" dirty="0">
                <a:effectLst/>
                <a:latin typeface="Times New Roman" panose="02020603050405020304" pitchFamily="18" charset="0"/>
                <a:ea typeface="Times New Roman" panose="02020603050405020304" pitchFamily="18" charset="0"/>
              </a:rPr>
              <a:t> (Facial Expression Recognition 2013), được chia thành các thư mục con tương ứng với từng cảm xúc (Angry, Disgust, Fear, Happy, Sad, Surprise, Neutral).</a:t>
            </a:r>
            <a:endParaRPr lang="en-US" dirty="0">
              <a:effectLst/>
              <a:latin typeface="Times New Roman" panose="02020603050405020304" pitchFamily="18" charset="0"/>
              <a:ea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vi-VN" dirty="0">
                <a:effectLst/>
                <a:latin typeface="Times New Roman" panose="02020603050405020304" pitchFamily="18" charset="0"/>
                <a:ea typeface="Times New Roman" panose="02020603050405020304" pitchFamily="18" charset="0"/>
              </a:rPr>
              <a:t>Bộ dữ liệu này có sẵn trong một số trang web học máy như Kaggle và được sử dụng phổ biến trong các bài toán nhận diện cảm xúc từ khuôn mặt.</a:t>
            </a:r>
            <a:endParaRPr lang="en-US"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Train:28709</a:t>
            </a:r>
          </a:p>
          <a:p>
            <a:pPr marL="342900" lvl="0" indent="-342900" algn="just">
              <a:lnSpc>
                <a:spcPct val="150000"/>
              </a:lnSpc>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Test :7178</a:t>
            </a:r>
          </a:p>
          <a:p>
            <a:pPr marL="342900" lvl="0" indent="-342900" algn="just">
              <a:lnSpc>
                <a:spcPct val="150000"/>
              </a:lnSpc>
              <a:buFont typeface="Wingdings" panose="05000000000000000000" pitchFamily="2" charset="2"/>
              <a:buChar char=""/>
            </a:pPr>
            <a:r>
              <a:rPr lang="vi-VN" dirty="0">
                <a:effectLst/>
                <a:latin typeface="Times New Roman" panose="02020603050405020304" pitchFamily="18" charset="0"/>
                <a:ea typeface="Times New Roman" panose="02020603050405020304" pitchFamily="18" charset="0"/>
              </a:rPr>
              <a:t>Tiền Xử Lý Dữ Liệu:</a:t>
            </a:r>
            <a:endParaRPr lang="en-US" dirty="0">
              <a:effectLst/>
              <a:latin typeface="Times New Roman" panose="02020603050405020304" pitchFamily="18" charset="0"/>
              <a:ea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vi-VN" dirty="0">
                <a:effectLst/>
                <a:latin typeface="Times New Roman" panose="02020603050405020304" pitchFamily="18" charset="0"/>
                <a:ea typeface="Times New Roman" panose="02020603050405020304" pitchFamily="18" charset="0"/>
              </a:rPr>
              <a:t>Dữ liệu ảnh được chuyển đổi sang dạng grayscale (ảnh xám) để giảm độ phức tạp tính toán và làm giảm số lượng thông tin không cần thiết, tập trung vào cấu trúc của khuôn mặt.</a:t>
            </a:r>
            <a:endParaRPr lang="en-US" dirty="0">
              <a:effectLst/>
              <a:latin typeface="Times New Roman" panose="02020603050405020304" pitchFamily="18" charset="0"/>
              <a:ea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vi-VN" dirty="0">
                <a:effectLst/>
                <a:latin typeface="Times New Roman" panose="02020603050405020304" pitchFamily="18" charset="0"/>
                <a:ea typeface="Times New Roman" panose="02020603050405020304" pitchFamily="18" charset="0"/>
              </a:rPr>
              <a:t>Ảnh được rescale để các giá trị pixel nằm trong khoảng từ 0 đến 1, sử dụng công thức rescale=1./255. Điều này giúp chuẩn hóa các giá trị đầu vào và làm việc hiệu quả hơn với mô hình học sâu.</a:t>
            </a:r>
            <a:endParaRPr lang="en-US" dirty="0">
              <a:effectLst/>
              <a:latin typeface="Times New Roman" panose="02020603050405020304" pitchFamily="18" charset="0"/>
              <a:ea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vi-VN" dirty="0">
                <a:effectLst/>
                <a:latin typeface="Times New Roman" panose="02020603050405020304" pitchFamily="18" charset="0"/>
                <a:ea typeface="Times New Roman" panose="02020603050405020304" pitchFamily="18" charset="0"/>
              </a:rPr>
              <a:t>Kỹ thuật tiền xử lý: Sử dụng ImageDataGenerator từ Keras, một công cụ tiện lợi để tự động tải và tiền xử lý dữ liệu ảnh. Cả dữ liệu huấn luyện và kiểm tra đều được chuẩn hóa (rescale) trước khi đưa vào mô hình.</a:t>
            </a:r>
            <a:endParaRPr lang="en-US"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r>
              <a:rPr lang="vi-VN" dirty="0">
                <a:effectLst/>
                <a:latin typeface="Times New Roman" panose="02020603050405020304" pitchFamily="18" charset="0"/>
                <a:ea typeface="Times New Roman" panose="02020603050405020304" pitchFamily="18" charset="0"/>
              </a:rPr>
              <a:t>Chia Dữ Liệu:</a:t>
            </a:r>
            <a:endParaRPr lang="en-US" dirty="0">
              <a:effectLst/>
              <a:latin typeface="Times New Roman" panose="02020603050405020304" pitchFamily="18" charset="0"/>
              <a:ea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vi-VN" dirty="0">
                <a:effectLst/>
                <a:latin typeface="Times New Roman" panose="02020603050405020304" pitchFamily="18" charset="0"/>
                <a:ea typeface="Times New Roman" panose="02020603050405020304" pitchFamily="18" charset="0"/>
              </a:rPr>
              <a:t>Bộ dữ liệu được chia thành hai phần chính:</a:t>
            </a:r>
            <a:endParaRPr lang="en-US" dirty="0">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Courier New" panose="02070309020205020404" pitchFamily="49" charset="0"/>
              <a:buChar char="o"/>
              <a:tabLst>
                <a:tab pos="914400" algn="l"/>
              </a:tabLst>
            </a:pP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Dữ liệu huấn luyện: Ở thư mục train_data_dir, bao gồm các ảnh phục vụ cho việc huấn luyện mô hình.</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50000"/>
              </a:lnSpc>
              <a:buSzPts val="1000"/>
              <a:buFont typeface="Courier New" panose="02070309020205020404" pitchFamily="49" charset="0"/>
              <a:buChar char="o"/>
              <a:tabLst>
                <a:tab pos="914400" algn="l"/>
              </a:tabLst>
            </a:pP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Dữ liệu kiểm tra: Ở thư mục test_data_dir, bao gồm các ảnh dùng để đánh giá hiệu quả của mô hình.</a:t>
            </a:r>
            <a:endParaRPr lang="en-US" dirty="0">
              <a:effectLst/>
              <a:latin typeface="Times New Roman" panose="02020603050405020304" pitchFamily="18" charset="0"/>
              <a:ea typeface="Times New Roman" panose="02020603050405020304" pitchFamily="18" charset="0"/>
            </a:endParaRPr>
          </a:p>
          <a:p>
            <a:pPr algn="just">
              <a:lnSpc>
                <a:spcPct val="150000"/>
              </a:lnSpc>
            </a:pPr>
            <a:r>
              <a:rPr lang="vi-VN" dirty="0">
                <a:effectLst/>
                <a:latin typeface="Times New Roman" panose="02020603050405020304" pitchFamily="18" charset="0"/>
                <a:ea typeface="Times New Roman" panose="02020603050405020304" pitchFamily="18" charset="0"/>
              </a:rPr>
              <a:t>Chia tỷ lệ huấn luyện và kiểm tra:</a:t>
            </a:r>
            <a:endParaRPr lang="en-US" dirty="0">
              <a:effectLst/>
              <a:latin typeface="Times New Roman" panose="02020603050405020304" pitchFamily="18" charset="0"/>
              <a:ea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vi-VN" dirty="0">
                <a:effectLst/>
                <a:latin typeface="Times New Roman" panose="02020603050405020304" pitchFamily="18" charset="0"/>
                <a:ea typeface="Times New Roman" panose="02020603050405020304" pitchFamily="18" charset="0"/>
              </a:rPr>
              <a:t>Dữ liệu được chia theo tỉ lệ 80-20 (80% cho huấn luyện và 20% cho kiểm tra). Cấu trúc này giúp mô hình học từ dữ liệu lớn và kiểm tra trên một lượng dữ liệu chưa thấy để đánh giá độ chính xác.</a:t>
            </a:r>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83347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a:extLst>
            <a:ext uri="{FF2B5EF4-FFF2-40B4-BE49-F238E27FC236}">
              <a16:creationId xmlns:a16="http://schemas.microsoft.com/office/drawing/2014/main" id="{7CA3D14A-3565-91E9-D643-6EB4216AD0B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48900A4-940A-40B0-5DE3-4C747CD2B6F2}"/>
              </a:ext>
            </a:extLst>
          </p:cNvPr>
          <p:cNvSpPr/>
          <p:nvPr/>
        </p:nvSpPr>
        <p:spPr>
          <a:xfrm rot="10090262">
            <a:off x="-2969613" y="5184636"/>
            <a:ext cx="8774007" cy="7633386"/>
          </a:xfrm>
          <a:custGeom>
            <a:avLst/>
            <a:gdLst/>
            <a:ahLst/>
            <a:cxnLst/>
            <a:rect l="l" t="t" r="r" b="b"/>
            <a:pathLst>
              <a:path w="8774007" h="7633386">
                <a:moveTo>
                  <a:pt x="0" y="0"/>
                </a:moveTo>
                <a:lnTo>
                  <a:pt x="8774007" y="0"/>
                </a:lnTo>
                <a:lnTo>
                  <a:pt x="8774007" y="7633386"/>
                </a:lnTo>
                <a:lnTo>
                  <a:pt x="0" y="76333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3AEBECF9-64BC-4614-3C86-558A516596DD}"/>
              </a:ext>
            </a:extLst>
          </p:cNvPr>
          <p:cNvGrpSpPr/>
          <p:nvPr/>
        </p:nvGrpSpPr>
        <p:grpSpPr>
          <a:xfrm>
            <a:off x="150755" y="280161"/>
            <a:ext cx="18137245" cy="1893913"/>
            <a:chOff x="0" y="0"/>
            <a:chExt cx="24182994" cy="2525217"/>
          </a:xfrm>
        </p:grpSpPr>
        <p:sp>
          <p:nvSpPr>
            <p:cNvPr id="4" name="TextBox 4">
              <a:extLst>
                <a:ext uri="{FF2B5EF4-FFF2-40B4-BE49-F238E27FC236}">
                  <a16:creationId xmlns:a16="http://schemas.microsoft.com/office/drawing/2014/main" id="{D4D19EFC-F1DA-675E-B483-7966DFB56749}"/>
                </a:ext>
              </a:extLst>
            </p:cNvPr>
            <p:cNvSpPr txBox="1"/>
            <p:nvPr/>
          </p:nvSpPr>
          <p:spPr>
            <a:xfrm>
              <a:off x="1313916" y="0"/>
              <a:ext cx="22295159" cy="1460500"/>
            </a:xfrm>
            <a:prstGeom prst="rect">
              <a:avLst/>
            </a:prstGeom>
          </p:spPr>
          <p:txBody>
            <a:bodyPr lIns="0" tIns="0" rIns="0" bIns="0" rtlCol="0" anchor="t">
              <a:spAutoFit/>
            </a:bodyPr>
            <a:lstStyle/>
            <a:p>
              <a:pPr algn="ctr">
                <a:lnSpc>
                  <a:spcPts val="8640"/>
                </a:lnSpc>
              </a:pPr>
              <a:r>
                <a:rPr lang="en-US" sz="7200">
                  <a:solidFill>
                    <a:srgbClr val="000000"/>
                  </a:solidFill>
                  <a:latin typeface="Baloo"/>
                  <a:ea typeface="Baloo"/>
                  <a:cs typeface="Baloo"/>
                  <a:sym typeface="Baloo"/>
                </a:rPr>
                <a:t>Chương 3 Kết quả thực nghiệm</a:t>
              </a:r>
            </a:p>
          </p:txBody>
        </p:sp>
        <p:sp>
          <p:nvSpPr>
            <p:cNvPr id="5" name="TextBox 5">
              <a:extLst>
                <a:ext uri="{FF2B5EF4-FFF2-40B4-BE49-F238E27FC236}">
                  <a16:creationId xmlns:a16="http://schemas.microsoft.com/office/drawing/2014/main" id="{1555880C-CFE8-8790-17CA-81D573CF9B92}"/>
                </a:ext>
              </a:extLst>
            </p:cNvPr>
            <p:cNvSpPr txBox="1"/>
            <p:nvPr/>
          </p:nvSpPr>
          <p:spPr>
            <a:xfrm>
              <a:off x="0" y="1880480"/>
              <a:ext cx="24182994" cy="475403"/>
            </a:xfrm>
            <a:prstGeom prst="rect">
              <a:avLst/>
            </a:prstGeom>
          </p:spPr>
          <p:txBody>
            <a:bodyPr lIns="0" tIns="0" rIns="0" bIns="0" rtlCol="0" anchor="t">
              <a:spAutoFit/>
            </a:bodyPr>
            <a:lstStyle/>
            <a:p>
              <a:pPr algn="ctr">
                <a:lnSpc>
                  <a:spcPts val="2990"/>
                </a:lnSpc>
              </a:pPr>
              <a:endParaRPr/>
            </a:p>
          </p:txBody>
        </p:sp>
      </p:grpSp>
      <p:sp>
        <p:nvSpPr>
          <p:cNvPr id="7" name="TextBox 6">
            <a:extLst>
              <a:ext uri="{FF2B5EF4-FFF2-40B4-BE49-F238E27FC236}">
                <a16:creationId xmlns:a16="http://schemas.microsoft.com/office/drawing/2014/main" id="{7A4F8045-46AD-9E07-74E1-343C227482EE}"/>
              </a:ext>
            </a:extLst>
          </p:cNvPr>
          <p:cNvSpPr txBox="1"/>
          <p:nvPr/>
        </p:nvSpPr>
        <p:spPr>
          <a:xfrm>
            <a:off x="2743200" y="1868797"/>
            <a:ext cx="13716000" cy="7521546"/>
          </a:xfrm>
          <a:prstGeom prst="rect">
            <a:avLst/>
          </a:prstGeom>
          <a:noFill/>
        </p:spPr>
        <p:txBody>
          <a:bodyPr wrap="square">
            <a:spAutoFit/>
          </a:bodyPr>
          <a:lstStyle/>
          <a:p>
            <a:pPr algn="just">
              <a:lnSpc>
                <a:spcPct val="150000"/>
              </a:lnSpc>
            </a:pPr>
            <a:r>
              <a:rPr lang="vi-VN" dirty="0">
                <a:effectLst/>
                <a:latin typeface="Times New Roman" panose="02020603050405020304" pitchFamily="18" charset="0"/>
                <a:ea typeface="Times New Roman" panose="02020603050405020304" pitchFamily="18" charset="0"/>
              </a:rPr>
              <a:t>Công thức để tính độ đo Confidence (độ tin cậy) thường là giá trị xác suất cao nhất được mô hình dự đoán, biểu thị mức độ chắc chắn của mô hình về một nhãn cụ thể. Trong bài toán phân loại cảm xúc, confidence được tính như sau:</a:t>
            </a:r>
            <a:endParaRPr lang="en-US"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r>
              <a:rPr lang="vi-VN" dirty="0">
                <a:effectLst/>
                <a:latin typeface="Times New Roman" panose="02020603050405020304" pitchFamily="18" charset="0"/>
                <a:ea typeface="Times New Roman" panose="02020603050405020304" pitchFamily="18" charset="0"/>
              </a:rPr>
              <a:t>Công Thức Tính Độ Đo Confidence</a:t>
            </a:r>
            <a:r>
              <a:rPr lang="en-US" dirty="0">
                <a:effectLst/>
                <a:latin typeface="Times New Roman" panose="02020603050405020304" pitchFamily="18" charset="0"/>
                <a:ea typeface="Times New Roman" panose="02020603050405020304" pitchFamily="18" charset="0"/>
              </a:rPr>
              <a:t>:</a:t>
            </a:r>
          </a:p>
          <a:p>
            <a:pPr algn="just">
              <a:lnSpc>
                <a:spcPct val="150000"/>
              </a:lnSpc>
            </a:pPr>
            <a:r>
              <a:rPr lang="en-US" dirty="0">
                <a:effectLst/>
                <a:latin typeface="Times New Roman" panose="02020603050405020304" pitchFamily="18" charset="0"/>
                <a:ea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rPr>
              <a:t>Confidence = max(Softmax(Output))</a:t>
            </a:r>
            <a:endParaRPr lang="en-US" dirty="0">
              <a:effectLst/>
              <a:latin typeface="Times New Roman" panose="02020603050405020304" pitchFamily="18" charset="0"/>
              <a:ea typeface="Times New Roman" panose="02020603050405020304" pitchFamily="18" charset="0"/>
            </a:endParaRPr>
          </a:p>
          <a:p>
            <a:pPr algn="just">
              <a:lnSpc>
                <a:spcPct val="150000"/>
              </a:lnSpc>
            </a:pPr>
            <a:r>
              <a:rPr lang="vi-VN" dirty="0">
                <a:effectLst/>
                <a:latin typeface="Times New Roman" panose="02020603050405020304" pitchFamily="18" charset="0"/>
                <a:ea typeface="Times New Roman" panose="02020603050405020304" pitchFamily="18" charset="0"/>
              </a:rPr>
              <a:t>Trong đó:</a:t>
            </a:r>
            <a:endParaRPr lang="en-US" dirty="0">
              <a:effectLst/>
              <a:latin typeface="Times New Roman" panose="02020603050405020304" pitchFamily="18" charset="0"/>
              <a:ea typeface="Times New Roman" panose="02020603050405020304" pitchFamily="18" charset="0"/>
            </a:endParaRPr>
          </a:p>
          <a:p>
            <a:pPr marL="1143000" lvl="2" indent="-228600" algn="just">
              <a:lnSpc>
                <a:spcPct val="150000"/>
              </a:lnSpc>
              <a:buFont typeface="Symbol" panose="05050102010706020507" pitchFamily="18" charset="2"/>
              <a:buChar char=""/>
            </a:pPr>
            <a:r>
              <a:rPr lang="vi-VN" dirty="0">
                <a:effectLst/>
                <a:latin typeface="Times New Roman" panose="02020603050405020304" pitchFamily="18" charset="0"/>
                <a:ea typeface="Times New Roman" panose="02020603050405020304" pitchFamily="18" charset="0"/>
              </a:rPr>
              <a:t>Softmax(Output): Hàm softmax chuyển đổi output của mạng (logits) thành xác suất trên các nhãn.</a:t>
            </a:r>
            <a:endParaRPr lang="en-US" dirty="0">
              <a:effectLst/>
              <a:latin typeface="Times New Roman" panose="02020603050405020304" pitchFamily="18" charset="0"/>
              <a:ea typeface="Times New Roman" panose="02020603050405020304" pitchFamily="18" charset="0"/>
            </a:endParaRPr>
          </a:p>
          <a:p>
            <a:pPr marL="1143000" lvl="2" indent="-228600" algn="just">
              <a:lnSpc>
                <a:spcPct val="150000"/>
              </a:lnSpc>
              <a:buFont typeface="Symbol" panose="05050102010706020507" pitchFamily="18" charset="2"/>
              <a:buChar char=""/>
            </a:pPr>
            <a:r>
              <a:rPr lang="vi-VN" dirty="0">
                <a:effectLst/>
                <a:latin typeface="Times New Roman" panose="02020603050405020304" pitchFamily="18" charset="0"/>
                <a:ea typeface="Times New Roman" panose="02020603050405020304" pitchFamily="18" charset="0"/>
              </a:rPr>
              <a:t>max(...): Lấy giá trị xác suất cao nhất trong các xác suất của tất cả các nhãn.</a:t>
            </a:r>
            <a:endParaRPr lang="en-US"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r>
              <a:rPr lang="vi-VN" dirty="0">
                <a:effectLst/>
                <a:latin typeface="Times New Roman" panose="02020603050405020304" pitchFamily="18" charset="0"/>
                <a:ea typeface="Times New Roman" panose="02020603050405020304" pitchFamily="18" charset="0"/>
              </a:rPr>
              <a:t>Diễn Giải:</a:t>
            </a:r>
            <a:endParaRPr lang="en-US" dirty="0">
              <a:effectLst/>
              <a:latin typeface="Times New Roman" panose="02020603050405020304" pitchFamily="18" charset="0"/>
              <a:ea typeface="Times New Roman" panose="02020603050405020304" pitchFamily="18" charset="0"/>
            </a:endParaRPr>
          </a:p>
          <a:p>
            <a:pPr algn="just">
              <a:lnSpc>
                <a:spcPct val="150000"/>
              </a:lnSpc>
            </a:pPr>
            <a:r>
              <a:rPr lang="vi-VN" dirty="0">
                <a:effectLst/>
                <a:latin typeface="Times New Roman" panose="02020603050405020304" pitchFamily="18" charset="0"/>
                <a:ea typeface="Times New Roman" panose="02020603050405020304" pitchFamily="18" charset="0"/>
              </a:rPr>
              <a:t>Mô hình dự đoán một vector đầu ra cho mỗi hình ảnh hoặc khuôn mặt, ví dụ:</a:t>
            </a:r>
            <a:endParaRPr lang="en-US" dirty="0">
              <a:effectLst/>
              <a:latin typeface="Times New Roman" panose="02020603050405020304" pitchFamily="18" charset="0"/>
              <a:ea typeface="Times New Roman" panose="02020603050405020304" pitchFamily="18" charset="0"/>
            </a:endParaRPr>
          </a:p>
          <a:p>
            <a:pPr algn="just">
              <a:lnSpc>
                <a:spcPct val="150000"/>
              </a:lnSpc>
            </a:pPr>
            <a:r>
              <a:rPr lang="vi-VN" dirty="0">
                <a:effectLst/>
                <a:latin typeface="Times New Roman" panose="02020603050405020304" pitchFamily="18" charset="0"/>
                <a:ea typeface="Times New Roman" panose="02020603050405020304" pitchFamily="18" charset="0"/>
              </a:rPr>
              <a:t>[0.1, 0.05, 0.15, 0.6, 0.05, 0.02, 0.03]</a:t>
            </a:r>
            <a:endParaRPr lang="en-US" dirty="0">
              <a:effectLst/>
              <a:latin typeface="Times New Roman" panose="02020603050405020304" pitchFamily="18" charset="0"/>
              <a:ea typeface="Times New Roman" panose="02020603050405020304" pitchFamily="18" charset="0"/>
            </a:endParaRPr>
          </a:p>
          <a:p>
            <a:pPr algn="just">
              <a:lnSpc>
                <a:spcPct val="150000"/>
              </a:lnSpc>
            </a:pPr>
            <a:r>
              <a:rPr lang="vi-VN" dirty="0">
                <a:effectLst/>
                <a:latin typeface="Times New Roman" panose="02020603050405020304" pitchFamily="18" charset="0"/>
                <a:ea typeface="Times New Roman" panose="02020603050405020304" pitchFamily="18" charset="0"/>
              </a:rPr>
              <a:t>Đây là xác suất dự đoán cho các nhãn ['Angry', 'Disgust', 'Fear', 'Happy', 'Sad', 'Surprise', 'Neutral'].</a:t>
            </a:r>
            <a:endParaRPr lang="en-US"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vi-VN" dirty="0">
                <a:effectLst/>
                <a:latin typeface="Times New Roman" panose="02020603050405020304" pitchFamily="18" charset="0"/>
                <a:ea typeface="Times New Roman" panose="02020603050405020304" pitchFamily="18" charset="0"/>
              </a:rPr>
              <a:t>Giá trị lớn nhất trong vector này chính là confidence:</a:t>
            </a:r>
            <a:endParaRPr lang="en-US" dirty="0">
              <a:effectLst/>
              <a:latin typeface="Times New Roman" panose="02020603050405020304" pitchFamily="18" charset="0"/>
              <a:ea typeface="Times New Roman" panose="02020603050405020304" pitchFamily="18" charset="0"/>
            </a:endParaRPr>
          </a:p>
          <a:p>
            <a:pPr algn="just">
              <a:lnSpc>
                <a:spcPct val="150000"/>
              </a:lnSpc>
            </a:pPr>
            <a:r>
              <a:rPr lang="vi-VN" dirty="0">
                <a:effectLst/>
                <a:latin typeface="Times New Roman" panose="02020603050405020304" pitchFamily="18" charset="0"/>
                <a:ea typeface="Times New Roman" panose="02020603050405020304" pitchFamily="18" charset="0"/>
              </a:rPr>
              <a:t>Confidence = 0.6 (cho nhãn 'Happy').</a:t>
            </a:r>
            <a:endParaRPr lang="en-US"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vi-VN" dirty="0">
                <a:effectLst/>
                <a:latin typeface="Times New Roman" panose="02020603050405020304" pitchFamily="18" charset="0"/>
                <a:ea typeface="Times New Roman" panose="02020603050405020304" pitchFamily="18" charset="0"/>
              </a:rPr>
              <a:t>Confidence được biểu diễn dưới dạng phần trăm trong ứng dụng:</a:t>
            </a:r>
            <a:endParaRPr lang="en-US" dirty="0">
              <a:effectLst/>
              <a:latin typeface="Times New Roman" panose="02020603050405020304" pitchFamily="18" charset="0"/>
              <a:ea typeface="Times New Roman" panose="02020603050405020304" pitchFamily="18" charset="0"/>
            </a:endParaRPr>
          </a:p>
          <a:p>
            <a:pPr algn="just">
              <a:lnSpc>
                <a:spcPct val="150000"/>
              </a:lnSpc>
            </a:pPr>
            <a:r>
              <a:rPr lang="vi-VN" dirty="0">
                <a:effectLst/>
                <a:latin typeface="Times New Roman" panose="02020603050405020304" pitchFamily="18" charset="0"/>
                <a:ea typeface="Times New Roman" panose="02020603050405020304" pitchFamily="18" charset="0"/>
              </a:rPr>
              <a:t>Confidence Percentage = Confidence × 100%</a:t>
            </a:r>
            <a:endParaRPr lang="en-US" dirty="0">
              <a:effectLst/>
              <a:latin typeface="Times New Roman" panose="02020603050405020304" pitchFamily="18" charset="0"/>
              <a:ea typeface="Times New Roman" panose="02020603050405020304" pitchFamily="18" charset="0"/>
            </a:endParaRPr>
          </a:p>
          <a:p>
            <a:pPr algn="just">
              <a:lnSpc>
                <a:spcPct val="150000"/>
              </a:lnSpc>
            </a:pPr>
            <a:r>
              <a:rPr lang="vi-VN" dirty="0">
                <a:effectLst/>
                <a:latin typeface="Times New Roman" panose="02020603050405020304" pitchFamily="18" charset="0"/>
                <a:ea typeface="Times New Roman" panose="02020603050405020304" pitchFamily="18" charset="0"/>
              </a:rPr>
              <a:t>Ví Dụ:</a:t>
            </a:r>
            <a:endParaRPr lang="en-US" dirty="0">
              <a:effectLst/>
              <a:latin typeface="Times New Roman" panose="02020603050405020304" pitchFamily="18" charset="0"/>
              <a:ea typeface="Times New Roman" panose="02020603050405020304" pitchFamily="18" charset="0"/>
            </a:endParaRPr>
          </a:p>
          <a:p>
            <a:pPr algn="just">
              <a:lnSpc>
                <a:spcPct val="150000"/>
              </a:lnSpc>
            </a:pPr>
            <a:r>
              <a:rPr lang="vi-VN" dirty="0">
                <a:effectLst/>
                <a:latin typeface="Times New Roman" panose="02020603050405020304" pitchFamily="18" charset="0"/>
                <a:ea typeface="Times New Roman" panose="02020603050405020304" pitchFamily="18" charset="0"/>
              </a:rPr>
              <a:t>Nếu mô hình dự đoán cảm xúc 'Happy' với xác suất cao nhất là 0.6, độ tin cậy sẽ được hiển thị như sau:</a:t>
            </a:r>
            <a:endParaRPr lang="en-US" dirty="0">
              <a:effectLst/>
              <a:latin typeface="Times New Roman" panose="02020603050405020304" pitchFamily="18" charset="0"/>
              <a:ea typeface="Times New Roman" panose="02020603050405020304" pitchFamily="18" charset="0"/>
            </a:endParaRPr>
          </a:p>
          <a:p>
            <a:pPr algn="just">
              <a:lnSpc>
                <a:spcPct val="150000"/>
              </a:lnSpc>
            </a:pPr>
            <a:r>
              <a:rPr lang="vi-VN" dirty="0">
                <a:effectLst/>
                <a:latin typeface="Times New Roman" panose="02020603050405020304" pitchFamily="18" charset="0"/>
                <a:ea typeface="Times New Roman" panose="02020603050405020304" pitchFamily="18" charset="0"/>
              </a:rPr>
              <a:t>Confidence Percentage = 0.6 × 100 = 60%.</a:t>
            </a:r>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46402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10090262">
            <a:off x="-2969613" y="5184636"/>
            <a:ext cx="8774007" cy="7633386"/>
          </a:xfrm>
          <a:custGeom>
            <a:avLst/>
            <a:gdLst/>
            <a:ahLst/>
            <a:cxnLst/>
            <a:rect l="l" t="t" r="r" b="b"/>
            <a:pathLst>
              <a:path w="8774007" h="7633386">
                <a:moveTo>
                  <a:pt x="0" y="0"/>
                </a:moveTo>
                <a:lnTo>
                  <a:pt x="8774007" y="0"/>
                </a:lnTo>
                <a:lnTo>
                  <a:pt x="8774007" y="7633386"/>
                </a:lnTo>
                <a:lnTo>
                  <a:pt x="0" y="76333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50755" y="280161"/>
            <a:ext cx="18137245" cy="1893913"/>
            <a:chOff x="0" y="0"/>
            <a:chExt cx="24182994" cy="2525217"/>
          </a:xfrm>
        </p:grpSpPr>
        <p:sp>
          <p:nvSpPr>
            <p:cNvPr id="4" name="TextBox 4"/>
            <p:cNvSpPr txBox="1"/>
            <p:nvPr/>
          </p:nvSpPr>
          <p:spPr>
            <a:xfrm>
              <a:off x="1313916" y="0"/>
              <a:ext cx="22295159" cy="1460500"/>
            </a:xfrm>
            <a:prstGeom prst="rect">
              <a:avLst/>
            </a:prstGeom>
          </p:spPr>
          <p:txBody>
            <a:bodyPr lIns="0" tIns="0" rIns="0" bIns="0" rtlCol="0" anchor="t">
              <a:spAutoFit/>
            </a:bodyPr>
            <a:lstStyle/>
            <a:p>
              <a:pPr algn="ctr">
                <a:lnSpc>
                  <a:spcPts val="8640"/>
                </a:lnSpc>
              </a:pPr>
              <a:r>
                <a:rPr lang="en-US" sz="7200">
                  <a:solidFill>
                    <a:srgbClr val="000000"/>
                  </a:solidFill>
                  <a:latin typeface="Baloo"/>
                  <a:ea typeface="Baloo"/>
                  <a:cs typeface="Baloo"/>
                  <a:sym typeface="Baloo"/>
                </a:rPr>
                <a:t>Chương 3 Kết quả thực nghiệm</a:t>
              </a:r>
            </a:p>
          </p:txBody>
        </p:sp>
        <p:sp>
          <p:nvSpPr>
            <p:cNvPr id="5" name="TextBox 5"/>
            <p:cNvSpPr txBox="1"/>
            <p:nvPr/>
          </p:nvSpPr>
          <p:spPr>
            <a:xfrm>
              <a:off x="0" y="1880480"/>
              <a:ext cx="24182994" cy="475403"/>
            </a:xfrm>
            <a:prstGeom prst="rect">
              <a:avLst/>
            </a:prstGeom>
          </p:spPr>
          <p:txBody>
            <a:bodyPr lIns="0" tIns="0" rIns="0" bIns="0" rtlCol="0" anchor="t">
              <a:spAutoFit/>
            </a:bodyPr>
            <a:lstStyle/>
            <a:p>
              <a:pPr algn="ctr">
                <a:lnSpc>
                  <a:spcPts val="2990"/>
                </a:lnSpc>
              </a:pPr>
              <a:endParaRPr/>
            </a:p>
          </p:txBody>
        </p:sp>
      </p:grpSp>
      <p:pic>
        <p:nvPicPr>
          <p:cNvPr id="7" name="Picture 6" descr="A close-up of several men's faces&#10;&#10;Description automatically generated">
            <a:extLst>
              <a:ext uri="{FF2B5EF4-FFF2-40B4-BE49-F238E27FC236}">
                <a16:creationId xmlns:a16="http://schemas.microsoft.com/office/drawing/2014/main" id="{28D120F5-E2FE-539D-6D07-A81369CAAA14}"/>
              </a:ext>
            </a:extLst>
          </p:cNvPr>
          <p:cNvPicPr>
            <a:picLocks noChangeAspect="1"/>
          </p:cNvPicPr>
          <p:nvPr/>
        </p:nvPicPr>
        <p:blipFill>
          <a:blip r:embed="rId4"/>
          <a:stretch>
            <a:fillRect/>
          </a:stretch>
        </p:blipFill>
        <p:spPr>
          <a:xfrm>
            <a:off x="1600200" y="3086100"/>
            <a:ext cx="5760085" cy="4114800"/>
          </a:xfrm>
          <a:prstGeom prst="rect">
            <a:avLst/>
          </a:prstGeom>
        </p:spPr>
      </p:pic>
      <p:pic>
        <p:nvPicPr>
          <p:cNvPr id="8" name="Picture 7">
            <a:extLst>
              <a:ext uri="{FF2B5EF4-FFF2-40B4-BE49-F238E27FC236}">
                <a16:creationId xmlns:a16="http://schemas.microsoft.com/office/drawing/2014/main" id="{6143E3BA-0EC3-54D1-0C7A-FA276908243F}"/>
              </a:ext>
            </a:extLst>
          </p:cNvPr>
          <p:cNvPicPr>
            <a:picLocks noChangeAspect="1"/>
          </p:cNvPicPr>
          <p:nvPr/>
        </p:nvPicPr>
        <p:blipFill>
          <a:blip r:embed="rId5"/>
          <a:stretch>
            <a:fillRect/>
          </a:stretch>
        </p:blipFill>
        <p:spPr>
          <a:xfrm>
            <a:off x="9906000" y="2991465"/>
            <a:ext cx="6369685" cy="4191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7408585">
            <a:off x="4499355" y="-533795"/>
            <a:ext cx="9289290" cy="10369815"/>
          </a:xfrm>
          <a:prstGeom prst="rect">
            <a:avLst/>
          </a:prstGeom>
        </p:spPr>
      </p:pic>
      <p:grpSp>
        <p:nvGrpSpPr>
          <p:cNvPr id="3" name="Group 3"/>
          <p:cNvGrpSpPr/>
          <p:nvPr/>
        </p:nvGrpSpPr>
        <p:grpSpPr>
          <a:xfrm>
            <a:off x="4421807" y="4060287"/>
            <a:ext cx="9444385" cy="2166426"/>
            <a:chOff x="0" y="0"/>
            <a:chExt cx="12592514" cy="2888569"/>
          </a:xfrm>
        </p:grpSpPr>
        <p:sp>
          <p:nvSpPr>
            <p:cNvPr id="4" name="TextBox 4"/>
            <p:cNvSpPr txBox="1"/>
            <p:nvPr/>
          </p:nvSpPr>
          <p:spPr>
            <a:xfrm>
              <a:off x="0" y="-4233"/>
              <a:ext cx="12592514" cy="1828800"/>
            </a:xfrm>
            <a:prstGeom prst="rect">
              <a:avLst/>
            </a:prstGeom>
          </p:spPr>
          <p:txBody>
            <a:bodyPr lIns="0" tIns="0" rIns="0" bIns="0" rtlCol="0" anchor="t">
              <a:spAutoFit/>
            </a:bodyPr>
            <a:lstStyle/>
            <a:p>
              <a:pPr algn="ctr">
                <a:lnSpc>
                  <a:spcPts val="10800"/>
                </a:lnSpc>
              </a:pPr>
              <a:r>
                <a:rPr lang="en-US" sz="9000">
                  <a:solidFill>
                    <a:srgbClr val="000000"/>
                  </a:solidFill>
                  <a:latin typeface="Baloo"/>
                  <a:ea typeface="Baloo"/>
                  <a:cs typeface="Baloo"/>
                  <a:sym typeface="Baloo"/>
                </a:rPr>
                <a:t>Xin cảm ơn!</a:t>
              </a:r>
            </a:p>
          </p:txBody>
        </p:sp>
        <p:sp>
          <p:nvSpPr>
            <p:cNvPr id="5" name="TextBox 5"/>
            <p:cNvSpPr txBox="1"/>
            <p:nvPr/>
          </p:nvSpPr>
          <p:spPr>
            <a:xfrm>
              <a:off x="0" y="2191127"/>
              <a:ext cx="12592514" cy="663575"/>
            </a:xfrm>
            <a:prstGeom prst="rect">
              <a:avLst/>
            </a:prstGeom>
          </p:spPr>
          <p:txBody>
            <a:bodyPr lIns="0" tIns="0" rIns="0" bIns="0" rtlCol="0" anchor="t">
              <a:spAutoFit/>
            </a:bodyPr>
            <a:lstStyle/>
            <a:p>
              <a:pPr algn="ctr">
                <a:lnSpc>
                  <a:spcPts val="4062"/>
                </a:lnSpc>
              </a:pPr>
              <a:r>
                <a:rPr lang="en-US" sz="3125">
                  <a:solidFill>
                    <a:srgbClr val="000000"/>
                  </a:solidFill>
                  <a:latin typeface="Clear Sans"/>
                  <a:ea typeface="Clear Sans"/>
                  <a:cs typeface="Clear Sans"/>
                  <a:sym typeface="Clear Sans"/>
                </a:rPr>
                <a:t>Các bạn có bất kỳ câu hỏi nào cho chúng tôi không?</a:t>
              </a:r>
            </a:p>
          </p:txBody>
        </p:sp>
      </p:grpSp>
      <p:pic>
        <p:nvPicPr>
          <p:cNvPr id="6" name="Picture 6"/>
          <p:cNvPicPr>
            <a:picLocks noChangeAspect="1"/>
          </p:cNvPicPr>
          <p:nvPr/>
        </p:nvPicPr>
        <p:blipFill>
          <a:blip r:embed="rId3"/>
          <a:srcRect l="62989" t="67035"/>
          <a:stretch>
            <a:fillRect/>
          </a:stretch>
        </p:blipFill>
        <p:spPr>
          <a:xfrm rot="5400000">
            <a:off x="-202103" y="6179918"/>
            <a:ext cx="4312936" cy="3841377"/>
          </a:xfrm>
          <a:prstGeom prst="rect">
            <a:avLst/>
          </a:prstGeom>
        </p:spPr>
      </p:pic>
      <p:pic>
        <p:nvPicPr>
          <p:cNvPr id="7" name="Picture 7"/>
          <p:cNvPicPr>
            <a:picLocks noChangeAspect="1"/>
          </p:cNvPicPr>
          <p:nvPr/>
        </p:nvPicPr>
        <p:blipFill>
          <a:blip r:embed="rId4"/>
          <a:srcRect/>
          <a:stretch>
            <a:fillRect/>
          </a:stretch>
        </p:blipFill>
        <p:spPr>
          <a:xfrm>
            <a:off x="11640279" y="-4239083"/>
            <a:ext cx="8152651" cy="84781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3238925" y="4188045"/>
            <a:ext cx="11810151" cy="2305050"/>
          </a:xfrm>
          <a:prstGeom prst="rect">
            <a:avLst/>
          </a:prstGeom>
        </p:spPr>
        <p:txBody>
          <a:bodyPr lIns="0" tIns="0" rIns="0" bIns="0" rtlCol="0" anchor="t">
            <a:spAutoFit/>
          </a:bodyPr>
          <a:lstStyle/>
          <a:p>
            <a:pPr algn="ctr">
              <a:lnSpc>
                <a:spcPts val="9090"/>
              </a:lnSpc>
            </a:pPr>
            <a:r>
              <a:rPr lang="en-US" sz="7575">
                <a:solidFill>
                  <a:srgbClr val="000000"/>
                </a:solidFill>
                <a:latin typeface="Baloo"/>
                <a:ea typeface="Baloo"/>
                <a:cs typeface="Baloo"/>
                <a:sym typeface="Baloo"/>
              </a:rPr>
              <a:t>Xin chào, các bạn cùng lớp!</a:t>
            </a:r>
          </a:p>
          <a:p>
            <a:pPr algn="ctr">
              <a:lnSpc>
                <a:spcPts val="9090"/>
              </a:lnSpc>
            </a:pPr>
            <a:endParaRPr lang="en-US" sz="7575">
              <a:solidFill>
                <a:srgbClr val="000000"/>
              </a:solidFill>
              <a:latin typeface="Baloo"/>
              <a:ea typeface="Baloo"/>
              <a:cs typeface="Baloo"/>
              <a:sym typeface="Baloo"/>
            </a:endParaRPr>
          </a:p>
        </p:txBody>
      </p:sp>
      <p:sp>
        <p:nvSpPr>
          <p:cNvPr id="3" name="TextBox 3"/>
          <p:cNvSpPr txBox="1"/>
          <p:nvPr/>
        </p:nvSpPr>
        <p:spPr>
          <a:xfrm>
            <a:off x="14111545" y="990600"/>
            <a:ext cx="3147755" cy="582930"/>
          </a:xfrm>
          <a:prstGeom prst="rect">
            <a:avLst/>
          </a:prstGeom>
        </p:spPr>
        <p:txBody>
          <a:bodyPr lIns="0" tIns="0" rIns="0" bIns="0" rtlCol="0" anchor="t">
            <a:spAutoFit/>
          </a:bodyPr>
          <a:lstStyle/>
          <a:p>
            <a:pPr algn="r">
              <a:lnSpc>
                <a:spcPts val="4680"/>
              </a:lnSpc>
              <a:spcBef>
                <a:spcPct val="0"/>
              </a:spcBef>
            </a:pPr>
            <a:r>
              <a:rPr lang="en-US" sz="3600">
                <a:solidFill>
                  <a:srgbClr val="000000"/>
                </a:solidFill>
                <a:latin typeface="Baloo"/>
                <a:ea typeface="Baloo"/>
                <a:cs typeface="Baloo"/>
                <a:sym typeface="Baloo"/>
              </a:rPr>
              <a:t>Vũ Lộc</a:t>
            </a:r>
          </a:p>
        </p:txBody>
      </p:sp>
      <p:pic>
        <p:nvPicPr>
          <p:cNvPr id="4" name="Picture 4"/>
          <p:cNvPicPr>
            <a:picLocks noChangeAspect="1"/>
          </p:cNvPicPr>
          <p:nvPr/>
        </p:nvPicPr>
        <p:blipFill>
          <a:blip r:embed="rId2"/>
          <a:srcRect/>
          <a:stretch>
            <a:fillRect/>
          </a:stretch>
        </p:blipFill>
        <p:spPr>
          <a:xfrm>
            <a:off x="13655377" y="6809666"/>
            <a:ext cx="6229999" cy="6954669"/>
          </a:xfrm>
          <a:prstGeom prst="rect">
            <a:avLst/>
          </a:prstGeom>
        </p:spPr>
      </p:pic>
      <p:pic>
        <p:nvPicPr>
          <p:cNvPr id="5" name="Picture 5"/>
          <p:cNvPicPr>
            <a:picLocks noChangeAspect="1"/>
          </p:cNvPicPr>
          <p:nvPr/>
        </p:nvPicPr>
        <p:blipFill>
          <a:blip r:embed="rId3"/>
          <a:srcRect/>
          <a:stretch>
            <a:fillRect/>
          </a:stretch>
        </p:blipFill>
        <p:spPr>
          <a:xfrm>
            <a:off x="0" y="0"/>
            <a:ext cx="6925457" cy="470065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927178">
            <a:off x="2119528" y="-963026"/>
            <a:ext cx="12725595" cy="14205829"/>
          </a:xfrm>
          <a:prstGeom prst="rect">
            <a:avLst/>
          </a:prstGeom>
        </p:spPr>
      </p:pic>
      <p:sp>
        <p:nvSpPr>
          <p:cNvPr id="3" name="Freeform 3"/>
          <p:cNvSpPr/>
          <p:nvPr/>
        </p:nvSpPr>
        <p:spPr>
          <a:xfrm rot="1873312">
            <a:off x="7856805" y="3235314"/>
            <a:ext cx="11748976" cy="11578082"/>
          </a:xfrm>
          <a:custGeom>
            <a:avLst/>
            <a:gdLst/>
            <a:ahLst/>
            <a:cxnLst/>
            <a:rect l="l" t="t" r="r" b="b"/>
            <a:pathLst>
              <a:path w="11748976" h="11578082">
                <a:moveTo>
                  <a:pt x="0" y="0"/>
                </a:moveTo>
                <a:lnTo>
                  <a:pt x="11748975" y="0"/>
                </a:lnTo>
                <a:lnTo>
                  <a:pt x="11748975" y="11578082"/>
                </a:lnTo>
                <a:lnTo>
                  <a:pt x="0" y="115780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3110497" y="7428856"/>
            <a:ext cx="3054316" cy="582930"/>
          </a:xfrm>
          <a:prstGeom prst="rect">
            <a:avLst/>
          </a:prstGeom>
        </p:spPr>
        <p:txBody>
          <a:bodyPr lIns="0" tIns="0" rIns="0" bIns="0" rtlCol="0" anchor="t">
            <a:spAutoFit/>
          </a:bodyPr>
          <a:lstStyle/>
          <a:p>
            <a:pPr algn="ctr">
              <a:lnSpc>
                <a:spcPts val="4680"/>
              </a:lnSpc>
            </a:pPr>
            <a:endParaRPr/>
          </a:p>
        </p:txBody>
      </p:sp>
      <p:sp>
        <p:nvSpPr>
          <p:cNvPr id="5" name="TextBox 5"/>
          <p:cNvSpPr txBox="1"/>
          <p:nvPr/>
        </p:nvSpPr>
        <p:spPr>
          <a:xfrm>
            <a:off x="0" y="4180831"/>
            <a:ext cx="17508935" cy="7078980"/>
          </a:xfrm>
          <a:prstGeom prst="rect">
            <a:avLst/>
          </a:prstGeom>
        </p:spPr>
        <p:txBody>
          <a:bodyPr lIns="0" tIns="0" rIns="0" bIns="0" rtlCol="0" anchor="t">
            <a:spAutoFit/>
          </a:bodyPr>
          <a:lstStyle/>
          <a:p>
            <a:pPr marL="777240" lvl="1" indent="-388620" algn="ctr">
              <a:lnSpc>
                <a:spcPts val="4680"/>
              </a:lnSpc>
              <a:buFont typeface="Arial"/>
              <a:buChar char="•"/>
            </a:pPr>
            <a:r>
              <a:rPr lang="en-US" sz="3600">
                <a:solidFill>
                  <a:srgbClr val="000000"/>
                </a:solidFill>
                <a:latin typeface="Baloo"/>
                <a:ea typeface="Baloo"/>
                <a:cs typeface="Baloo"/>
                <a:sym typeface="Baloo"/>
              </a:rPr>
              <a:t>Lí Do chọn đề tài: Ứng dụng đa dạng: Công nghệ nhận diện cảm xúc có thể được áp dụng trong nhiều lĩnh vực như chăm sóc sức khỏe (phát hiện bệnh trầm cảm, hỗ trợ điều trị tâm lý), giáo dục (đánh giá trạng thái học tập của học sinh), marketing (phân tích phản ứng của khách hàng), và giải trí (tương tác người-máy trong game, phim).</a:t>
            </a:r>
          </a:p>
          <a:p>
            <a:pPr marL="777240" lvl="1" indent="-388620" algn="ctr">
              <a:lnSpc>
                <a:spcPts val="4680"/>
              </a:lnSpc>
              <a:buFont typeface="Arial"/>
              <a:buChar char="•"/>
            </a:pPr>
            <a:r>
              <a:rPr lang="en-US" sz="3600">
                <a:solidFill>
                  <a:srgbClr val="000000"/>
                </a:solidFill>
                <a:latin typeface="Baloo"/>
                <a:ea typeface="Baloo"/>
                <a:cs typeface="Baloo"/>
                <a:sym typeface="Baloo"/>
              </a:rPr>
              <a:t>Cải thiện giao tiếp giữa con người và máy móc: Hệ thống nhận diện cảm xúc giúp tăng cường trải nghiệm người dùng bằng cách làm cho các thiết bị thông minh "hiểu" được cảm xúc của con người.</a:t>
            </a:r>
          </a:p>
          <a:p>
            <a:pPr algn="ctr">
              <a:lnSpc>
                <a:spcPts val="4680"/>
              </a:lnSpc>
            </a:pPr>
            <a:endParaRPr lang="en-US" sz="3600">
              <a:solidFill>
                <a:srgbClr val="000000"/>
              </a:solidFill>
              <a:latin typeface="Baloo"/>
              <a:ea typeface="Baloo"/>
              <a:cs typeface="Baloo"/>
              <a:sym typeface="Baloo"/>
            </a:endParaRPr>
          </a:p>
          <a:p>
            <a:pPr algn="ctr">
              <a:lnSpc>
                <a:spcPts val="4680"/>
              </a:lnSpc>
            </a:pPr>
            <a:endParaRPr lang="en-US" sz="3600">
              <a:solidFill>
                <a:srgbClr val="000000"/>
              </a:solidFill>
              <a:latin typeface="Baloo"/>
              <a:ea typeface="Baloo"/>
              <a:cs typeface="Baloo"/>
              <a:sym typeface="Baloo"/>
            </a:endParaRPr>
          </a:p>
          <a:p>
            <a:pPr algn="ctr">
              <a:lnSpc>
                <a:spcPts val="4680"/>
              </a:lnSpc>
            </a:pPr>
            <a:endParaRPr lang="en-US" sz="3600">
              <a:solidFill>
                <a:srgbClr val="000000"/>
              </a:solidFill>
              <a:latin typeface="Baloo"/>
              <a:ea typeface="Baloo"/>
              <a:cs typeface="Baloo"/>
              <a:sym typeface="Baloo"/>
            </a:endParaRPr>
          </a:p>
          <a:p>
            <a:pPr algn="ctr">
              <a:lnSpc>
                <a:spcPts val="4680"/>
              </a:lnSpc>
              <a:spcBef>
                <a:spcPct val="0"/>
              </a:spcBef>
            </a:pPr>
            <a:endParaRPr lang="en-US" sz="3600">
              <a:solidFill>
                <a:srgbClr val="000000"/>
              </a:solidFill>
              <a:latin typeface="Baloo"/>
              <a:ea typeface="Baloo"/>
              <a:cs typeface="Baloo"/>
              <a:sym typeface="Baloo"/>
            </a:endParaRPr>
          </a:p>
        </p:txBody>
      </p:sp>
      <p:sp>
        <p:nvSpPr>
          <p:cNvPr id="6" name="TextBox 6"/>
          <p:cNvSpPr txBox="1"/>
          <p:nvPr/>
        </p:nvSpPr>
        <p:spPr>
          <a:xfrm>
            <a:off x="0" y="164133"/>
            <a:ext cx="12148830" cy="3268344"/>
          </a:xfrm>
          <a:prstGeom prst="rect">
            <a:avLst/>
          </a:prstGeom>
        </p:spPr>
        <p:txBody>
          <a:bodyPr lIns="0" tIns="0" rIns="0" bIns="0" rtlCol="0" anchor="t">
            <a:spAutoFit/>
          </a:bodyPr>
          <a:lstStyle/>
          <a:p>
            <a:pPr marL="798838" lvl="1" indent="-399419" algn="just">
              <a:lnSpc>
                <a:spcPts val="5180"/>
              </a:lnSpc>
              <a:buAutoNum type="arabicPeriod"/>
            </a:pPr>
            <a:r>
              <a:rPr lang="en-US" sz="3700" b="1">
                <a:solidFill>
                  <a:srgbClr val="000000"/>
                </a:solidFill>
                <a:latin typeface="DejaVu Serif Bold"/>
                <a:ea typeface="DejaVu Serif Bold"/>
                <a:cs typeface="DejaVu Serif Bold"/>
                <a:sym typeface="DejaVu Serif Bold"/>
              </a:rPr>
              <a:t>Nguyễn Văn Dũng</a:t>
            </a:r>
          </a:p>
          <a:p>
            <a:pPr marL="798838" lvl="1" indent="-399419" algn="just">
              <a:lnSpc>
                <a:spcPts val="5180"/>
              </a:lnSpc>
              <a:buAutoNum type="arabicPeriod"/>
            </a:pPr>
            <a:r>
              <a:rPr lang="en-US" sz="3700" b="1">
                <a:solidFill>
                  <a:srgbClr val="000000"/>
                </a:solidFill>
                <a:latin typeface="DejaVu Serif Bold"/>
                <a:ea typeface="DejaVu Serif Bold"/>
                <a:cs typeface="DejaVu Serif Bold"/>
                <a:sym typeface="DejaVu Serif Bold"/>
              </a:rPr>
              <a:t>Vũ Xuân Lộc </a:t>
            </a:r>
          </a:p>
          <a:p>
            <a:pPr marL="798838" lvl="1" indent="-399419" algn="just">
              <a:lnSpc>
                <a:spcPts val="5180"/>
              </a:lnSpc>
              <a:buAutoNum type="arabicPeriod"/>
            </a:pPr>
            <a:r>
              <a:rPr lang="en-US" sz="3700" b="1">
                <a:solidFill>
                  <a:srgbClr val="000000"/>
                </a:solidFill>
                <a:latin typeface="DejaVu Serif Bold"/>
                <a:ea typeface="DejaVu Serif Bold"/>
                <a:cs typeface="DejaVu Serif Bold"/>
                <a:sym typeface="DejaVu Serif Bold"/>
              </a:rPr>
              <a:t>Đới Sỹ Mạnh </a:t>
            </a:r>
          </a:p>
          <a:p>
            <a:pPr marL="798838" lvl="1" indent="-399419" algn="just">
              <a:lnSpc>
                <a:spcPts val="5180"/>
              </a:lnSpc>
              <a:buAutoNum type="arabicPeriod"/>
            </a:pPr>
            <a:r>
              <a:rPr lang="en-US" sz="3700" b="1">
                <a:solidFill>
                  <a:srgbClr val="000000"/>
                </a:solidFill>
                <a:latin typeface="DejaVu Serif Bold"/>
                <a:ea typeface="DejaVu Serif Bold"/>
                <a:cs typeface="DejaVu Serif Bold"/>
                <a:sym typeface="DejaVu Serif Bold"/>
              </a:rPr>
              <a:t>Phạm Duy Mạnh </a:t>
            </a:r>
          </a:p>
          <a:p>
            <a:pPr marL="798838" lvl="1" indent="-399419" algn="just">
              <a:lnSpc>
                <a:spcPts val="5180"/>
              </a:lnSpc>
              <a:buAutoNum type="arabicPeriod"/>
            </a:pPr>
            <a:r>
              <a:rPr lang="en-US" sz="3700" b="1">
                <a:solidFill>
                  <a:srgbClr val="000000"/>
                </a:solidFill>
                <a:latin typeface="DejaVu Serif Bold"/>
                <a:ea typeface="DejaVu Serif Bold"/>
                <a:cs typeface="DejaVu Serif Bold"/>
                <a:sym typeface="DejaVu Serif Bold"/>
              </a:rPr>
              <a:t>Lê Văn Tuấn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1338891" y="2326310"/>
            <a:ext cx="6387302" cy="6147834"/>
            <a:chOff x="30480" y="591820"/>
            <a:chExt cx="12736830" cy="12259310"/>
          </a:xfrm>
        </p:grpSpPr>
        <p:sp>
          <p:nvSpPr>
            <p:cNvPr id="3" name="Freeform 3"/>
            <p:cNvSpPr/>
            <p:nvPr/>
          </p:nvSpPr>
          <p:spPr>
            <a:xfrm>
              <a:off x="0" y="0"/>
              <a:ext cx="12736830" cy="12259310"/>
            </a:xfrm>
            <a:custGeom>
              <a:avLst/>
              <a:gdLst/>
              <a:ahLst/>
              <a:cxnLst/>
              <a:rect l="l" t="t" r="r" b="b"/>
              <a:pathLst>
                <a:path w="12736830" h="12259310">
                  <a:moveTo>
                    <a:pt x="11925300" y="4271010"/>
                  </a:moveTo>
                  <a:cubicBezTo>
                    <a:pt x="10819130" y="2120900"/>
                    <a:pt x="8590280"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20"/>
                    <a:pt x="1822450" y="10811510"/>
                    <a:pt x="2842260" y="11203940"/>
                  </a:cubicBezTo>
                  <a:cubicBezTo>
                    <a:pt x="5585460" y="12259310"/>
                    <a:pt x="8953501" y="11850370"/>
                    <a:pt x="11088370" y="9828530"/>
                  </a:cubicBezTo>
                  <a:cubicBezTo>
                    <a:pt x="11756390" y="9196070"/>
                    <a:pt x="12303760" y="8403590"/>
                    <a:pt x="12499340" y="7504430"/>
                  </a:cubicBezTo>
                  <a:cubicBezTo>
                    <a:pt x="12736830" y="6413500"/>
                    <a:pt x="12435840" y="5264150"/>
                    <a:pt x="11925300" y="4271010"/>
                  </a:cubicBezTo>
                  <a:close/>
                </a:path>
              </a:pathLst>
            </a:custGeom>
            <a:solidFill>
              <a:srgbClr val="000000">
                <a:alpha val="0"/>
              </a:srgbClr>
            </a:solidFill>
            <a:ln w="12700">
              <a:solidFill>
                <a:srgbClr val="000000"/>
              </a:solidFill>
            </a:ln>
          </p:spPr>
          <p:txBody>
            <a:bodyPr/>
            <a:lstStyle/>
            <a:p>
              <a:endParaRPr lang="en-US"/>
            </a:p>
          </p:txBody>
        </p:sp>
      </p:grpSp>
      <p:pic>
        <p:nvPicPr>
          <p:cNvPr id="4" name="Picture 4"/>
          <p:cNvPicPr>
            <a:picLocks noChangeAspect="1"/>
          </p:cNvPicPr>
          <p:nvPr/>
        </p:nvPicPr>
        <p:blipFill>
          <a:blip r:embed="rId2"/>
          <a:srcRect l="62989" t="67035"/>
          <a:stretch>
            <a:fillRect/>
          </a:stretch>
        </p:blipFill>
        <p:spPr>
          <a:xfrm>
            <a:off x="14955704" y="7197948"/>
            <a:ext cx="3468258" cy="3089052"/>
          </a:xfrm>
          <a:prstGeom prst="rect">
            <a:avLst/>
          </a:prstGeom>
        </p:spPr>
      </p:pic>
      <p:pic>
        <p:nvPicPr>
          <p:cNvPr id="5" name="Picture 5"/>
          <p:cNvPicPr>
            <a:picLocks noChangeAspect="1"/>
          </p:cNvPicPr>
          <p:nvPr/>
        </p:nvPicPr>
        <p:blipFill>
          <a:blip r:embed="rId3"/>
          <a:srcRect r="64034" b="46739"/>
          <a:stretch>
            <a:fillRect/>
          </a:stretch>
        </p:blipFill>
        <p:spPr>
          <a:xfrm rot="-5400000" flipH="1">
            <a:off x="1041561" y="-1041561"/>
            <a:ext cx="4331879" cy="6415001"/>
          </a:xfrm>
          <a:prstGeom prst="rect">
            <a:avLst/>
          </a:prstGeom>
        </p:spPr>
      </p:pic>
      <p:grpSp>
        <p:nvGrpSpPr>
          <p:cNvPr id="6" name="Group 6"/>
          <p:cNvGrpSpPr/>
          <p:nvPr/>
        </p:nvGrpSpPr>
        <p:grpSpPr>
          <a:xfrm>
            <a:off x="8559500" y="918931"/>
            <a:ext cx="7883360" cy="8224574"/>
            <a:chOff x="0" y="-4233"/>
            <a:chExt cx="10511147" cy="10966098"/>
          </a:xfrm>
        </p:grpSpPr>
        <p:sp>
          <p:nvSpPr>
            <p:cNvPr id="7" name="TextBox 7"/>
            <p:cNvSpPr txBox="1"/>
            <p:nvPr/>
          </p:nvSpPr>
          <p:spPr>
            <a:xfrm>
              <a:off x="0" y="2859819"/>
              <a:ext cx="9818735" cy="8102046"/>
            </a:xfrm>
            <a:prstGeom prst="rect">
              <a:avLst/>
            </a:prstGeom>
          </p:spPr>
          <p:txBody>
            <a:bodyPr lIns="0" tIns="0" rIns="0" bIns="0" rtlCol="0" anchor="t">
              <a:spAutoFit/>
            </a:bodyPr>
            <a:lstStyle/>
            <a:p>
              <a:pPr algn="l">
                <a:lnSpc>
                  <a:spcPts val="3380"/>
                </a:lnSpc>
              </a:pPr>
              <a:r>
                <a:rPr lang="en-US" sz="2600" dirty="0" err="1">
                  <a:solidFill>
                    <a:srgbClr val="000000"/>
                  </a:solidFill>
                  <a:latin typeface="Clear Sans"/>
                  <a:ea typeface="Clear Sans"/>
                  <a:cs typeface="Clear Sans"/>
                  <a:sym typeface="Clear Sans"/>
                </a:rPr>
                <a:t>Nhận</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diện</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cảm</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xúc</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khuôn</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mặt</a:t>
              </a:r>
              <a:r>
                <a:rPr lang="en-US" sz="2600" dirty="0">
                  <a:solidFill>
                    <a:srgbClr val="000000"/>
                  </a:solidFill>
                  <a:latin typeface="Clear Sans"/>
                  <a:ea typeface="Clear Sans"/>
                  <a:cs typeface="Clear Sans"/>
                  <a:sym typeface="Clear Sans"/>
                </a:rPr>
                <a:t> (Facial Emotion Recognition - FER) </a:t>
              </a:r>
              <a:r>
                <a:rPr lang="en-US" sz="2600" dirty="0" err="1">
                  <a:solidFill>
                    <a:srgbClr val="000000"/>
                  </a:solidFill>
                  <a:latin typeface="Clear Sans"/>
                  <a:ea typeface="Clear Sans"/>
                  <a:cs typeface="Clear Sans"/>
                  <a:sym typeface="Clear Sans"/>
                </a:rPr>
                <a:t>là</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một</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lĩnh</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vực</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nghiên</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cứu</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trong</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trí</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tuệ</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nhân</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tạo</a:t>
              </a:r>
              <a:r>
                <a:rPr lang="en-US" sz="2600" dirty="0">
                  <a:solidFill>
                    <a:srgbClr val="000000"/>
                  </a:solidFill>
                  <a:latin typeface="Clear Sans"/>
                  <a:ea typeface="Clear Sans"/>
                  <a:cs typeface="Clear Sans"/>
                  <a:sym typeface="Clear Sans"/>
                </a:rPr>
                <a:t> (AI) </a:t>
              </a:r>
              <a:r>
                <a:rPr lang="en-US" sz="2600" dirty="0" err="1">
                  <a:solidFill>
                    <a:srgbClr val="000000"/>
                  </a:solidFill>
                  <a:latin typeface="Clear Sans"/>
                  <a:ea typeface="Clear Sans"/>
                  <a:cs typeface="Clear Sans"/>
                  <a:sym typeface="Clear Sans"/>
                </a:rPr>
                <a:t>và</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thị</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giác</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máy</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tính</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tập</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trung</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vào</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việc</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phân</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tích</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hình</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ảnh</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khuôn</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mặt</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để</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xác</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định</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trạng</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thái</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cảm</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xúc</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của</a:t>
              </a:r>
              <a:r>
                <a:rPr lang="en-US" sz="2600" dirty="0">
                  <a:solidFill>
                    <a:srgbClr val="000000"/>
                  </a:solidFill>
                  <a:latin typeface="Clear Sans"/>
                  <a:ea typeface="Clear Sans"/>
                  <a:cs typeface="Clear Sans"/>
                  <a:sym typeface="Clear Sans"/>
                </a:rPr>
                <a:t> con </a:t>
              </a:r>
              <a:r>
                <a:rPr lang="en-US" sz="2600" dirty="0" err="1">
                  <a:solidFill>
                    <a:srgbClr val="000000"/>
                  </a:solidFill>
                  <a:latin typeface="Clear Sans"/>
                  <a:ea typeface="Clear Sans"/>
                  <a:cs typeface="Clear Sans"/>
                  <a:sym typeface="Clear Sans"/>
                </a:rPr>
                <a:t>người</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Cảm</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xúc</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có</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thể</a:t>
              </a:r>
              <a:r>
                <a:rPr lang="en-US" sz="2600" dirty="0">
                  <a:solidFill>
                    <a:srgbClr val="000000"/>
                  </a:solidFill>
                  <a:latin typeface="Clear Sans"/>
                  <a:ea typeface="Clear Sans"/>
                  <a:cs typeface="Clear Sans"/>
                  <a:sym typeface="Clear Sans"/>
                </a:rPr>
                <a:t> bao </a:t>
              </a:r>
              <a:r>
                <a:rPr lang="en-US" sz="2600" dirty="0" err="1">
                  <a:solidFill>
                    <a:srgbClr val="000000"/>
                  </a:solidFill>
                  <a:latin typeface="Clear Sans"/>
                  <a:ea typeface="Clear Sans"/>
                  <a:cs typeface="Clear Sans"/>
                  <a:sym typeface="Clear Sans"/>
                </a:rPr>
                <a:t>gồm</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các</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trạng</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thái</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cơ</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bản</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như</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vui</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buồn</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giận</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dữ</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sợ</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hãi</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ngạc</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nhiên</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ghê</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tởm</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và</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trung</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tính</a:t>
              </a:r>
              <a:r>
                <a:rPr lang="en-US" sz="2600" dirty="0">
                  <a:solidFill>
                    <a:srgbClr val="000000"/>
                  </a:solidFill>
                  <a:latin typeface="Clear Sans"/>
                  <a:ea typeface="Clear Sans"/>
                  <a:cs typeface="Clear Sans"/>
                  <a:sym typeface="Clear Sans"/>
                </a:rPr>
                <a:t>.</a:t>
              </a:r>
            </a:p>
            <a:p>
              <a:pPr algn="l">
                <a:lnSpc>
                  <a:spcPts val="3380"/>
                </a:lnSpc>
              </a:pPr>
              <a:r>
                <a:rPr lang="en-US" sz="2600" dirty="0" err="1">
                  <a:solidFill>
                    <a:srgbClr val="000000"/>
                  </a:solidFill>
                  <a:latin typeface="Clear Sans"/>
                  <a:ea typeface="Clear Sans"/>
                  <a:cs typeface="Clear Sans"/>
                  <a:sym typeface="Clear Sans"/>
                </a:rPr>
                <a:t>Đề</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tài</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này</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sử</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dụng</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các</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phương</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pháp</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xử</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lý</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ảnh</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và</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học</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máy</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để</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trích</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xuất</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đặc</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trưng</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từ</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khuôn</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mặt</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sau</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đó</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áp</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dụng</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các</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thuật</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toán</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để</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nhận</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diện</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và</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phân</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loại</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cảm</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xúc</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một</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cách</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tự</a:t>
              </a:r>
              <a:r>
                <a:rPr lang="en-US" sz="2600" dirty="0">
                  <a:solidFill>
                    <a:srgbClr val="000000"/>
                  </a:solidFill>
                  <a:latin typeface="Clear Sans"/>
                  <a:ea typeface="Clear Sans"/>
                  <a:cs typeface="Clear Sans"/>
                  <a:sym typeface="Clear Sans"/>
                </a:rPr>
                <a:t> </a:t>
              </a:r>
              <a:r>
                <a:rPr lang="en-US" sz="2600" dirty="0" err="1">
                  <a:solidFill>
                    <a:srgbClr val="000000"/>
                  </a:solidFill>
                  <a:latin typeface="Clear Sans"/>
                  <a:ea typeface="Clear Sans"/>
                  <a:cs typeface="Clear Sans"/>
                  <a:sym typeface="Clear Sans"/>
                </a:rPr>
                <a:t>động</a:t>
              </a:r>
              <a:r>
                <a:rPr lang="en-US" sz="2600" dirty="0">
                  <a:solidFill>
                    <a:srgbClr val="000000"/>
                  </a:solidFill>
                  <a:latin typeface="Clear Sans"/>
                  <a:ea typeface="Clear Sans"/>
                  <a:cs typeface="Clear Sans"/>
                  <a:sym typeface="Clear Sans"/>
                </a:rPr>
                <a:t>.</a:t>
              </a:r>
            </a:p>
            <a:p>
              <a:pPr algn="l">
                <a:lnSpc>
                  <a:spcPts val="3380"/>
                </a:lnSpc>
              </a:pPr>
              <a:endParaRPr lang="en-US" sz="2600" dirty="0">
                <a:solidFill>
                  <a:srgbClr val="000000"/>
                </a:solidFill>
                <a:latin typeface="Clear Sans"/>
                <a:ea typeface="Clear Sans"/>
                <a:cs typeface="Clear Sans"/>
                <a:sym typeface="Clear Sans"/>
              </a:endParaRPr>
            </a:p>
            <a:p>
              <a:pPr algn="l">
                <a:lnSpc>
                  <a:spcPts val="3380"/>
                </a:lnSpc>
              </a:pPr>
              <a:endParaRPr lang="en-US" sz="2600" dirty="0">
                <a:solidFill>
                  <a:srgbClr val="000000"/>
                </a:solidFill>
                <a:latin typeface="Clear Sans"/>
                <a:ea typeface="Clear Sans"/>
                <a:cs typeface="Clear Sans"/>
                <a:sym typeface="Clear Sans"/>
              </a:endParaRPr>
            </a:p>
          </p:txBody>
        </p:sp>
        <p:sp>
          <p:nvSpPr>
            <p:cNvPr id="8" name="TextBox 8"/>
            <p:cNvSpPr txBox="1"/>
            <p:nvPr/>
          </p:nvSpPr>
          <p:spPr>
            <a:xfrm>
              <a:off x="0" y="-4233"/>
              <a:ext cx="10511147" cy="1828800"/>
            </a:xfrm>
            <a:prstGeom prst="rect">
              <a:avLst/>
            </a:prstGeom>
          </p:spPr>
          <p:txBody>
            <a:bodyPr lIns="0" tIns="0" rIns="0" bIns="0" rtlCol="0" anchor="t">
              <a:spAutoFit/>
            </a:bodyPr>
            <a:lstStyle/>
            <a:p>
              <a:pPr algn="l">
                <a:lnSpc>
                  <a:spcPts val="10800"/>
                </a:lnSpc>
              </a:pPr>
              <a:r>
                <a:rPr lang="en-US" sz="9000">
                  <a:solidFill>
                    <a:srgbClr val="000000"/>
                  </a:solidFill>
                  <a:latin typeface="Baloo"/>
                  <a:ea typeface="Baloo"/>
                  <a:cs typeface="Baloo"/>
                  <a:sym typeface="Baloo"/>
                </a:rPr>
                <a:t>Giới thiệu</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64034" b="46739"/>
          <a:stretch>
            <a:fillRect/>
          </a:stretch>
        </p:blipFill>
        <p:spPr>
          <a:xfrm rot="-5400000" flipH="1">
            <a:off x="-4815703" y="-1693918"/>
            <a:ext cx="4331879" cy="6415001"/>
          </a:xfrm>
          <a:prstGeom prst="rect">
            <a:avLst/>
          </a:prstGeom>
        </p:spPr>
      </p:pic>
      <p:pic>
        <p:nvPicPr>
          <p:cNvPr id="3" name="Picture 3"/>
          <p:cNvPicPr>
            <a:picLocks noChangeAspect="1"/>
          </p:cNvPicPr>
          <p:nvPr/>
        </p:nvPicPr>
        <p:blipFill>
          <a:blip r:embed="rId2"/>
          <a:srcRect l="64771" t="21970"/>
          <a:stretch>
            <a:fillRect/>
          </a:stretch>
        </p:blipFill>
        <p:spPr>
          <a:xfrm rot="5400000">
            <a:off x="3124630" y="2018870"/>
            <a:ext cx="5143500" cy="11392761"/>
          </a:xfrm>
          <a:prstGeom prst="rect">
            <a:avLst/>
          </a:prstGeom>
        </p:spPr>
      </p:pic>
      <p:sp>
        <p:nvSpPr>
          <p:cNvPr id="4" name="Freeform 4"/>
          <p:cNvSpPr/>
          <p:nvPr/>
        </p:nvSpPr>
        <p:spPr>
          <a:xfrm rot="-1016799">
            <a:off x="9736550" y="-2506878"/>
            <a:ext cx="11406363" cy="9923536"/>
          </a:xfrm>
          <a:custGeom>
            <a:avLst/>
            <a:gdLst/>
            <a:ahLst/>
            <a:cxnLst/>
            <a:rect l="l" t="t" r="r" b="b"/>
            <a:pathLst>
              <a:path w="11406363" h="9923536">
                <a:moveTo>
                  <a:pt x="0" y="0"/>
                </a:moveTo>
                <a:lnTo>
                  <a:pt x="11406363" y="0"/>
                </a:lnTo>
                <a:lnTo>
                  <a:pt x="11406363" y="9923536"/>
                </a:lnTo>
                <a:lnTo>
                  <a:pt x="0" y="9923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228276" y="342900"/>
            <a:ext cx="14350002" cy="1371600"/>
          </a:xfrm>
          <a:prstGeom prst="rect">
            <a:avLst/>
          </a:prstGeom>
        </p:spPr>
        <p:txBody>
          <a:bodyPr lIns="0" tIns="0" rIns="0" bIns="0" rtlCol="0" anchor="t">
            <a:spAutoFit/>
          </a:bodyPr>
          <a:lstStyle/>
          <a:p>
            <a:pPr algn="r">
              <a:lnSpc>
                <a:spcPts val="10800"/>
              </a:lnSpc>
            </a:pPr>
            <a:r>
              <a:rPr lang="en-US" sz="9000">
                <a:solidFill>
                  <a:srgbClr val="FFFAEF"/>
                </a:solidFill>
                <a:latin typeface="Baloo"/>
                <a:ea typeface="Baloo"/>
                <a:cs typeface="Baloo"/>
                <a:sym typeface="Baloo"/>
              </a:rPr>
              <a:t>Chương 1: CƠ sở lý thuyết </a:t>
            </a:r>
          </a:p>
        </p:txBody>
      </p:sp>
      <p:sp>
        <p:nvSpPr>
          <p:cNvPr id="6" name="TextBox 6"/>
          <p:cNvSpPr txBox="1"/>
          <p:nvPr/>
        </p:nvSpPr>
        <p:spPr>
          <a:xfrm>
            <a:off x="1028700" y="8671560"/>
            <a:ext cx="3147755" cy="586740"/>
          </a:xfrm>
          <a:prstGeom prst="rect">
            <a:avLst/>
          </a:prstGeom>
        </p:spPr>
        <p:txBody>
          <a:bodyPr lIns="0" tIns="0" rIns="0" bIns="0" rtlCol="0" anchor="t">
            <a:spAutoFit/>
          </a:bodyPr>
          <a:lstStyle/>
          <a:p>
            <a:pPr algn="just">
              <a:lnSpc>
                <a:spcPts val="4680"/>
              </a:lnSpc>
              <a:spcBef>
                <a:spcPct val="0"/>
              </a:spcBef>
            </a:pPr>
            <a:r>
              <a:rPr lang="en-US" sz="3600">
                <a:solidFill>
                  <a:srgbClr val="FFFAEF"/>
                </a:solidFill>
                <a:latin typeface="Baloo"/>
                <a:ea typeface="Baloo"/>
                <a:cs typeface="Baloo"/>
                <a:sym typeface="Baloo"/>
              </a:rPr>
              <a:t>San</a:t>
            </a:r>
          </a:p>
        </p:txBody>
      </p:sp>
      <p:sp>
        <p:nvSpPr>
          <p:cNvPr id="7" name="TextBox 7"/>
          <p:cNvSpPr txBox="1"/>
          <p:nvPr/>
        </p:nvSpPr>
        <p:spPr>
          <a:xfrm>
            <a:off x="1028700" y="2388215"/>
            <a:ext cx="16869634" cy="4806380"/>
          </a:xfrm>
          <a:prstGeom prst="rect">
            <a:avLst/>
          </a:prstGeom>
        </p:spPr>
        <p:txBody>
          <a:bodyPr lIns="0" tIns="0" rIns="0" bIns="0" rtlCol="0" anchor="t">
            <a:spAutoFit/>
          </a:bodyPr>
          <a:lstStyle/>
          <a:p>
            <a:pPr algn="l">
              <a:lnSpc>
                <a:spcPts val="4200"/>
              </a:lnSpc>
            </a:pPr>
            <a:r>
              <a:rPr lang="en-US" sz="3000" dirty="0" err="1">
                <a:solidFill>
                  <a:srgbClr val="000000"/>
                </a:solidFill>
                <a:latin typeface="DejaVu Serif"/>
                <a:ea typeface="DejaVu Serif"/>
                <a:cs typeface="DejaVu Serif"/>
                <a:sym typeface="DejaVu Serif"/>
              </a:rPr>
              <a:t>Nhận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dạng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là</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một</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quá</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trình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hoặc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hệ</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thống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nhằm</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xác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định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và</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phân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loại</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một</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đối</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tượng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sự</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kiện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hoặc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hiện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tượng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dựa</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trên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các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đặc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điểm</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dữ</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liệu</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thu</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thập</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được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từ</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môi</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trường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Khái</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niệm</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này</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được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ứng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dụng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rộng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rãi</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trong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nhiều</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lĩnh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vực</a:t>
            </a:r>
            <a:r>
              <a:rPr lang="en-US" sz="3000" dirty="0">
                <a:solidFill>
                  <a:srgbClr val="000000"/>
                </a:solidFill>
                <a:latin typeface="DejaVu Serif"/>
                <a:ea typeface="DejaVu Serif"/>
                <a:cs typeface="DejaVu Serif"/>
                <a:sym typeface="DejaVu Serif"/>
              </a:rPr>
              <a:t> khoa </a:t>
            </a:r>
            <a:r>
              <a:rPr lang="en-US" sz="3000" dirty="0" err="1">
                <a:solidFill>
                  <a:srgbClr val="000000"/>
                </a:solidFill>
                <a:latin typeface="DejaVu Serif"/>
                <a:ea typeface="DejaVu Serif"/>
                <a:cs typeface="DejaVu Serif"/>
                <a:sym typeface="DejaVu Serif"/>
              </a:rPr>
              <a:t>học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và</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công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nghệ</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như</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trí</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tuệ</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nhân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tạo</a:t>
            </a:r>
            <a:r>
              <a:rPr lang="en-US" sz="3000" dirty="0">
                <a:solidFill>
                  <a:srgbClr val="000000"/>
                </a:solidFill>
                <a:latin typeface="DejaVu Serif"/>
                <a:ea typeface="DejaVu Serif"/>
                <a:cs typeface="DejaVu Serif"/>
                <a:sym typeface="DejaVu Serif"/>
              </a:rPr>
              <a:t> (AI), </a:t>
            </a:r>
            <a:r>
              <a:rPr lang="en-US" sz="3000" dirty="0" err="1">
                <a:solidFill>
                  <a:srgbClr val="000000"/>
                </a:solidFill>
                <a:latin typeface="DejaVu Serif"/>
                <a:ea typeface="DejaVu Serif"/>
                <a:cs typeface="DejaVu Serif"/>
                <a:sym typeface="DejaVu Serif"/>
              </a:rPr>
              <a:t>học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máy</a:t>
            </a:r>
            <a:r>
              <a:rPr lang="en-US" sz="3000" dirty="0">
                <a:solidFill>
                  <a:srgbClr val="000000"/>
                </a:solidFill>
                <a:latin typeface="DejaVu Serif"/>
                <a:ea typeface="DejaVu Serif"/>
                <a:cs typeface="DejaVu Serif"/>
                <a:sym typeface="DejaVu Serif"/>
              </a:rPr>
              <a:t> (machine learning), </a:t>
            </a:r>
            <a:r>
              <a:rPr lang="en-US" sz="3000" dirty="0" err="1">
                <a:solidFill>
                  <a:srgbClr val="000000"/>
                </a:solidFill>
                <a:latin typeface="DejaVu Serif"/>
                <a:ea typeface="DejaVu Serif"/>
                <a:cs typeface="DejaVu Serif"/>
                <a:sym typeface="DejaVu Serif"/>
              </a:rPr>
              <a:t>xử</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lý</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ảnh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xử</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lý</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ngôn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ngữ</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tự</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nhiên</a:t>
            </a:r>
            <a:r>
              <a:rPr lang="en-US" sz="3000" dirty="0">
                <a:solidFill>
                  <a:srgbClr val="000000"/>
                </a:solidFill>
                <a:latin typeface="DejaVu Serif"/>
                <a:ea typeface="DejaVu Serif"/>
                <a:cs typeface="DejaVu Serif"/>
                <a:sym typeface="DejaVu Serif"/>
              </a:rPr>
              <a:t> (NLP), </a:t>
            </a:r>
            <a:r>
              <a:rPr lang="en-US" sz="3000" dirty="0" err="1">
                <a:solidFill>
                  <a:srgbClr val="000000"/>
                </a:solidFill>
                <a:latin typeface="DejaVu Serif"/>
                <a:ea typeface="DejaVu Serif"/>
                <a:cs typeface="DejaVu Serif"/>
                <a:sym typeface="DejaVu Serif"/>
              </a:rPr>
              <a:t>và</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các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hệ</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thống</a:t>
            </a:r>
            <a:r>
              <a:rPr lang="en-US" sz="3000" dirty="0">
                <a:solidFill>
                  <a:srgbClr val="000000"/>
                </a:solidFill>
                <a:latin typeface="DejaVu Serif"/>
                <a:ea typeface="DejaVu Serif"/>
                <a:cs typeface="DejaVu Serif"/>
                <a:sym typeface="DejaVu Serif"/>
              </a:rPr>
              <a:t> an </a:t>
            </a:r>
            <a:r>
              <a:rPr lang="en-US" sz="3000" dirty="0" err="1">
                <a:solidFill>
                  <a:srgbClr val="000000"/>
                </a:solidFill>
                <a:latin typeface="DejaVu Serif"/>
                <a:ea typeface="DejaVu Serif"/>
                <a:cs typeface="DejaVu Serif"/>
                <a:sym typeface="DejaVu Serif"/>
              </a:rPr>
              <a:t>ninh</a:t>
            </a:r>
            <a:r>
              <a:rPr lang="en-US" sz="3000" dirty="0">
                <a:solidFill>
                  <a:srgbClr val="000000"/>
                </a:solidFill>
                <a:latin typeface="DejaVu Serif"/>
                <a:ea typeface="DejaVu Serif"/>
                <a:cs typeface="DejaVu Serif"/>
                <a:sym typeface="DejaVu Serif"/>
              </a:rPr>
              <a:t>.</a:t>
            </a:r>
          </a:p>
          <a:p>
            <a:pPr algn="l">
              <a:lnSpc>
                <a:spcPts val="4200"/>
              </a:lnSpc>
            </a:pPr>
            <a:r>
              <a:rPr lang="en-US" sz="3000" dirty="0" err="1">
                <a:solidFill>
                  <a:srgbClr val="000000"/>
                </a:solidFill>
                <a:latin typeface="DejaVu Serif"/>
                <a:ea typeface="DejaVu Serif"/>
                <a:cs typeface="DejaVu Serif"/>
                <a:sym typeface="DejaVu Serif"/>
              </a:rPr>
              <a:t>Nhận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dạng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có</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thể</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hiểu</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như</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việc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hệ</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thống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mô</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phỏng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khả</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năng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nhận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thức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của</a:t>
            </a:r>
            <a:r>
              <a:rPr lang="en-US" sz="3000" dirty="0">
                <a:solidFill>
                  <a:srgbClr val="000000"/>
                </a:solidFill>
                <a:latin typeface="DejaVu Serif"/>
                <a:ea typeface="DejaVu Serif"/>
                <a:cs typeface="DejaVu Serif"/>
                <a:sym typeface="DejaVu Serif"/>
              </a:rPr>
              <a:t> con </a:t>
            </a:r>
            <a:r>
              <a:rPr lang="en-US" sz="3000" dirty="0" err="1">
                <a:solidFill>
                  <a:srgbClr val="000000"/>
                </a:solidFill>
                <a:latin typeface="DejaVu Serif"/>
                <a:ea typeface="DejaVu Serif"/>
                <a:cs typeface="DejaVu Serif"/>
                <a:sym typeface="DejaVu Serif"/>
              </a:rPr>
              <a:t>người</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giúp</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máy</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tính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hoặc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các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thiết</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bị</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thông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minh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hiểu</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và</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phân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tích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các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yếu</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tố</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như</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hình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ảnh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âm</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thanh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văn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bản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hoặc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chuyển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động</a:t>
            </a:r>
            <a:r>
              <a:rPr lang="en-US" sz="3000" dirty="0">
                <a:solidFill>
                  <a:srgbClr val="000000"/>
                </a:solidFill>
                <a:latin typeface="DejaVu Serif"/>
                <a:ea typeface="DejaVu Serif"/>
                <a:cs typeface="DejaVu Serif"/>
                <a:sym typeface="DejaVu Serif"/>
              </a:rPr>
              <a:t>.</a:t>
            </a:r>
          </a:p>
          <a:p>
            <a:pPr marL="0" lvl="0" indent="0" algn="l">
              <a:lnSpc>
                <a:spcPts val="4200"/>
              </a:lnSpc>
              <a:spcBef>
                <a:spcPct val="0"/>
              </a:spcBef>
            </a:pPr>
            <a:endParaRPr lang="en-US" sz="3000" dirty="0">
              <a:solidFill>
                <a:srgbClr val="000000"/>
              </a:solidFill>
              <a:latin typeface="DejaVu Serif"/>
              <a:ea typeface="DejaVu Serif"/>
              <a:cs typeface="DejaVu Serif"/>
              <a:sym typeface="DejaVu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76020" y="907128"/>
            <a:ext cx="12558421" cy="4236372"/>
          </a:xfrm>
          <a:custGeom>
            <a:avLst/>
            <a:gdLst/>
            <a:ahLst/>
            <a:cxnLst/>
            <a:rect l="l" t="t" r="r" b="b"/>
            <a:pathLst>
              <a:path w="12558421" h="4236372">
                <a:moveTo>
                  <a:pt x="0" y="0"/>
                </a:moveTo>
                <a:lnTo>
                  <a:pt x="12558420" y="0"/>
                </a:lnTo>
                <a:lnTo>
                  <a:pt x="12558420" y="4236372"/>
                </a:lnTo>
                <a:lnTo>
                  <a:pt x="0" y="4236372"/>
                </a:lnTo>
                <a:lnTo>
                  <a:pt x="0" y="0"/>
                </a:lnTo>
                <a:close/>
              </a:path>
            </a:pathLst>
          </a:custGeom>
          <a:blipFill>
            <a:blip r:embed="rId4"/>
            <a:stretch>
              <a:fillRect t="-19709" b="-59807"/>
            </a:stretch>
          </a:blipFill>
        </p:spPr>
        <p:txBody>
          <a:bodyPr/>
          <a:lstStyle/>
          <a:p>
            <a:endParaRPr lang="en-US"/>
          </a:p>
        </p:txBody>
      </p:sp>
      <p:grpSp>
        <p:nvGrpSpPr>
          <p:cNvPr id="4" name="Group 4"/>
          <p:cNvGrpSpPr/>
          <p:nvPr/>
        </p:nvGrpSpPr>
        <p:grpSpPr>
          <a:xfrm>
            <a:off x="354143" y="131097"/>
            <a:ext cx="8293143" cy="1223072"/>
            <a:chOff x="0" y="-38100"/>
            <a:chExt cx="11057524" cy="1630762"/>
          </a:xfrm>
        </p:grpSpPr>
        <p:sp>
          <p:nvSpPr>
            <p:cNvPr id="5" name="TextBox 5"/>
            <p:cNvSpPr txBox="1"/>
            <p:nvPr/>
          </p:nvSpPr>
          <p:spPr>
            <a:xfrm>
              <a:off x="0" y="-38100"/>
              <a:ext cx="11057524" cy="764540"/>
            </a:xfrm>
            <a:prstGeom prst="rect">
              <a:avLst/>
            </a:prstGeom>
          </p:spPr>
          <p:txBody>
            <a:bodyPr lIns="0" tIns="0" rIns="0" bIns="0" rtlCol="0" anchor="t">
              <a:spAutoFit/>
            </a:bodyPr>
            <a:lstStyle/>
            <a:p>
              <a:pPr algn="l">
                <a:lnSpc>
                  <a:spcPts val="4680"/>
                </a:lnSpc>
              </a:pPr>
              <a:r>
                <a:rPr lang="en-US" sz="3600" dirty="0">
                  <a:solidFill>
                    <a:srgbClr val="000000"/>
                  </a:solidFill>
                  <a:latin typeface="Baloo"/>
                  <a:ea typeface="Baloo"/>
                  <a:cs typeface="Baloo"/>
                  <a:sym typeface="Baloo"/>
                </a:rPr>
                <a:t>Giao </a:t>
              </a:r>
              <a:r>
                <a:rPr lang="en-US" sz="3600" dirty="0" err="1">
                  <a:solidFill>
                    <a:srgbClr val="000000"/>
                  </a:solidFill>
                  <a:latin typeface="Baloo"/>
                  <a:ea typeface="Baloo"/>
                  <a:cs typeface="Baloo"/>
                  <a:sym typeface="Baloo"/>
                </a:rPr>
                <a:t>diện</a:t>
              </a:r>
              <a:r>
                <a:rPr lang="en-US" sz="3600" dirty="0">
                  <a:solidFill>
                    <a:srgbClr val="000000"/>
                  </a:solidFill>
                  <a:latin typeface="Baloo"/>
                  <a:ea typeface="Baloo"/>
                  <a:cs typeface="Baloo"/>
                  <a:sym typeface="Baloo"/>
                </a:rPr>
                <a:t> </a:t>
              </a:r>
              <a:r>
                <a:rPr lang="en-US" sz="3600" dirty="0" err="1">
                  <a:solidFill>
                    <a:srgbClr val="000000"/>
                  </a:solidFill>
                  <a:latin typeface="Baloo"/>
                  <a:ea typeface="Baloo"/>
                  <a:cs typeface="Baloo"/>
                  <a:sym typeface="Baloo"/>
                </a:rPr>
                <a:t>Hiển</a:t>
              </a:r>
              <a:r>
                <a:rPr lang="en-US" sz="3600" dirty="0">
                  <a:solidFill>
                    <a:srgbClr val="000000"/>
                  </a:solidFill>
                  <a:latin typeface="Baloo"/>
                  <a:ea typeface="Baloo"/>
                  <a:cs typeface="Baloo"/>
                  <a:sym typeface="Baloo"/>
                </a:rPr>
                <a:t> </a:t>
              </a:r>
              <a:r>
                <a:rPr lang="en-US" sz="3600" dirty="0" err="1">
                  <a:solidFill>
                    <a:srgbClr val="000000"/>
                  </a:solidFill>
                  <a:latin typeface="Baloo"/>
                  <a:ea typeface="Baloo"/>
                  <a:cs typeface="Baloo"/>
                  <a:sym typeface="Baloo"/>
                </a:rPr>
                <a:t>thị</a:t>
              </a:r>
              <a:endParaRPr lang="en-US" sz="3600" dirty="0">
                <a:solidFill>
                  <a:srgbClr val="000000"/>
                </a:solidFill>
                <a:latin typeface="Baloo"/>
                <a:ea typeface="Baloo"/>
                <a:cs typeface="Baloo"/>
                <a:sym typeface="Baloo"/>
              </a:endParaRPr>
            </a:p>
          </p:txBody>
        </p:sp>
        <p:sp>
          <p:nvSpPr>
            <p:cNvPr id="6" name="TextBox 6"/>
            <p:cNvSpPr txBox="1"/>
            <p:nvPr/>
          </p:nvSpPr>
          <p:spPr>
            <a:xfrm>
              <a:off x="0" y="1055664"/>
              <a:ext cx="11057524" cy="536998"/>
            </a:xfrm>
            <a:prstGeom prst="rect">
              <a:avLst/>
            </a:prstGeom>
          </p:spPr>
          <p:txBody>
            <a:bodyPr lIns="0" tIns="0" rIns="0" bIns="0" rtlCol="0" anchor="t">
              <a:spAutoFit/>
            </a:bodyPr>
            <a:lstStyle/>
            <a:p>
              <a:pPr algn="l">
                <a:lnSpc>
                  <a:spcPts val="3380"/>
                </a:lnSpc>
              </a:pPr>
              <a:endParaRPr/>
            </a:p>
          </p:txBody>
        </p:sp>
      </p:grpSp>
      <p:sp>
        <p:nvSpPr>
          <p:cNvPr id="7" name="TextBox 7"/>
          <p:cNvSpPr txBox="1"/>
          <p:nvPr/>
        </p:nvSpPr>
        <p:spPr>
          <a:xfrm>
            <a:off x="0" y="5657681"/>
            <a:ext cx="18288000" cy="2984500"/>
          </a:xfrm>
          <a:prstGeom prst="rect">
            <a:avLst/>
          </a:prstGeom>
        </p:spPr>
        <p:txBody>
          <a:bodyPr lIns="0" tIns="0" rIns="0" bIns="0" rtlCol="0" anchor="t">
            <a:spAutoFit/>
          </a:bodyPr>
          <a:lstStyle/>
          <a:p>
            <a:pPr marL="647695" lvl="1" indent="-323848" algn="l">
              <a:lnSpc>
                <a:spcPts val="4199"/>
              </a:lnSpc>
              <a:buFont typeface="Arial"/>
              <a:buChar char="•"/>
            </a:pPr>
            <a:r>
              <a:rPr lang="en-US" sz="2999" b="1" dirty="0" err="1">
                <a:solidFill>
                  <a:srgbClr val="000000"/>
                </a:solidFill>
                <a:latin typeface="DejaVu Serif Bold"/>
                <a:ea typeface="DejaVu Serif Bold"/>
                <a:cs typeface="DejaVu Serif Bold"/>
                <a:sym typeface="DejaVu Serif Bold"/>
              </a:rPr>
              <a:t>Các</a:t>
            </a:r>
            <a:r>
              <a:rPr lang="en-US" sz="2999" b="1" dirty="0">
                <a:solidFill>
                  <a:srgbClr val="000000"/>
                </a:solidFill>
                <a:latin typeface="DejaVu Serif Bold"/>
                <a:ea typeface="DejaVu Serif Bold"/>
                <a:cs typeface="DejaVu Serif Bold"/>
                <a:sym typeface="DejaVu Serif Bold"/>
              </a:rPr>
              <a:t> </a:t>
            </a:r>
            <a:r>
              <a:rPr lang="en-US" sz="2999" b="1" dirty="0" err="1">
                <a:solidFill>
                  <a:srgbClr val="000000"/>
                </a:solidFill>
                <a:latin typeface="DejaVu Serif Bold"/>
                <a:ea typeface="DejaVu Serif Bold"/>
                <a:cs typeface="DejaVu Serif Bold"/>
                <a:sym typeface="DejaVu Serif Bold"/>
              </a:rPr>
              <a:t>loại</a:t>
            </a:r>
            <a:r>
              <a:rPr lang="en-US" sz="2999" b="1" dirty="0">
                <a:solidFill>
                  <a:srgbClr val="000000"/>
                </a:solidFill>
                <a:latin typeface="DejaVu Serif Bold"/>
                <a:ea typeface="DejaVu Serif Bold"/>
                <a:cs typeface="DejaVu Serif Bold"/>
                <a:sym typeface="DejaVu Serif Bold"/>
              </a:rPr>
              <a:t> </a:t>
            </a:r>
            <a:r>
              <a:rPr lang="en-US" sz="2999" b="1" dirty="0" err="1">
                <a:solidFill>
                  <a:srgbClr val="000000"/>
                </a:solidFill>
                <a:latin typeface="DejaVu Serif Bold"/>
                <a:ea typeface="DejaVu Serif Bold"/>
                <a:cs typeface="DejaVu Serif Bold"/>
                <a:sym typeface="DejaVu Serif Bold"/>
              </a:rPr>
              <a:t>nhận</a:t>
            </a:r>
            <a:r>
              <a:rPr lang="en-US" sz="2999" b="1" dirty="0">
                <a:solidFill>
                  <a:srgbClr val="000000"/>
                </a:solidFill>
                <a:latin typeface="DejaVu Serif Bold"/>
                <a:ea typeface="DejaVu Serif Bold"/>
                <a:cs typeface="DejaVu Serif Bold"/>
                <a:sym typeface="DejaVu Serif Bold"/>
              </a:rPr>
              <a:t> </a:t>
            </a:r>
            <a:r>
              <a:rPr lang="en-US" sz="2999" b="1" dirty="0" err="1">
                <a:solidFill>
                  <a:srgbClr val="000000"/>
                </a:solidFill>
                <a:latin typeface="DejaVu Serif Bold"/>
                <a:ea typeface="DejaVu Serif Bold"/>
                <a:cs typeface="DejaVu Serif Bold"/>
                <a:sym typeface="DejaVu Serif Bold"/>
              </a:rPr>
              <a:t>dạng</a:t>
            </a:r>
            <a:r>
              <a:rPr lang="en-US" sz="2999" b="1" dirty="0">
                <a:solidFill>
                  <a:srgbClr val="000000"/>
                </a:solidFill>
                <a:latin typeface="DejaVu Serif Bold"/>
                <a:ea typeface="DejaVu Serif Bold"/>
                <a:cs typeface="DejaVu Serif Bold"/>
                <a:sym typeface="DejaVu Serif Bold"/>
              </a:rPr>
              <a:t> chi </a:t>
            </a:r>
            <a:r>
              <a:rPr lang="en-US" sz="2999" b="1" dirty="0" err="1">
                <a:solidFill>
                  <a:srgbClr val="000000"/>
                </a:solidFill>
                <a:latin typeface="DejaVu Serif Bold"/>
                <a:ea typeface="DejaVu Serif Bold"/>
                <a:cs typeface="DejaVu Serif Bold"/>
                <a:sym typeface="DejaVu Serif Bold"/>
              </a:rPr>
              <a:t>tiết</a:t>
            </a:r>
            <a:endParaRPr lang="en-US" sz="2999" b="1" dirty="0">
              <a:solidFill>
                <a:srgbClr val="000000"/>
              </a:solidFill>
              <a:latin typeface="DejaVu Serif Bold"/>
              <a:ea typeface="DejaVu Serif Bold"/>
              <a:cs typeface="DejaVu Serif Bold"/>
              <a:sym typeface="DejaVu Serif Bold"/>
            </a:endParaRPr>
          </a:p>
          <a:p>
            <a:pPr algn="l">
              <a:lnSpc>
                <a:spcPts val="2800"/>
              </a:lnSpc>
            </a:pPr>
            <a:r>
              <a:rPr lang="en-US" sz="2000" dirty="0">
                <a:solidFill>
                  <a:srgbClr val="000000"/>
                </a:solidFill>
                <a:latin typeface="DejaVu Serif"/>
                <a:ea typeface="DejaVu Serif"/>
                <a:cs typeface="DejaVu Serif"/>
                <a:sym typeface="DejaVu Serif"/>
              </a:rPr>
              <a:t>·</a:t>
            </a:r>
            <a:r>
              <a:rPr lang="en-US" sz="2000" dirty="0" err="1">
                <a:solidFill>
                  <a:srgbClr val="000000"/>
                </a:solidFill>
                <a:latin typeface="DejaVu Serif"/>
                <a:ea typeface="DejaVu Serif"/>
                <a:cs typeface="DejaVu Serif"/>
                <a:sym typeface="DejaVu Serif"/>
              </a:rPr>
              <a:t>Nhận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dạng</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hình</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ảnh</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Phân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tích</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và</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xác</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định</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nội</a:t>
            </a:r>
            <a:r>
              <a:rPr lang="en-US" sz="2000" dirty="0">
                <a:solidFill>
                  <a:srgbClr val="000000"/>
                </a:solidFill>
                <a:latin typeface="DejaVu Serif"/>
                <a:ea typeface="DejaVu Serif"/>
                <a:cs typeface="DejaVu Serif"/>
                <a:sym typeface="DejaVu Serif"/>
              </a:rPr>
              <a:t> dung </a:t>
            </a:r>
            <a:r>
              <a:rPr lang="en-US" sz="2000" dirty="0" err="1">
                <a:solidFill>
                  <a:srgbClr val="000000"/>
                </a:solidFill>
                <a:latin typeface="DejaVu Serif"/>
                <a:ea typeface="DejaVu Serif"/>
                <a:cs typeface="DejaVu Serif"/>
                <a:sym typeface="DejaVu Serif"/>
              </a:rPr>
              <a:t>trong</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ảnh</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hoặc</a:t>
            </a:r>
            <a:r>
              <a:rPr lang="en-US" sz="2000" dirty="0">
                <a:solidFill>
                  <a:srgbClr val="000000"/>
                </a:solidFill>
                <a:latin typeface="DejaVu Serif"/>
                <a:ea typeface="DejaVu Serif"/>
                <a:cs typeface="DejaVu Serif"/>
                <a:sym typeface="DejaVu Serif"/>
              </a:rPr>
              <a:t> video, </a:t>
            </a:r>
            <a:r>
              <a:rPr lang="en-US" sz="2000" dirty="0" err="1">
                <a:solidFill>
                  <a:srgbClr val="000000"/>
                </a:solidFill>
                <a:latin typeface="DejaVu Serif"/>
                <a:ea typeface="DejaVu Serif"/>
                <a:cs typeface="DejaVu Serif"/>
                <a:sym typeface="DejaVu Serif"/>
              </a:rPr>
              <a:t>ví</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dụ</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nhận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dạng</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vật</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thể</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khuôn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mặt</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hoặc</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cảnh</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quan</a:t>
            </a:r>
            <a:r>
              <a:rPr lang="en-US" sz="2000" dirty="0">
                <a:solidFill>
                  <a:srgbClr val="000000"/>
                </a:solidFill>
                <a:latin typeface="DejaVu Serif"/>
                <a:ea typeface="DejaVu Serif"/>
                <a:cs typeface="DejaVu Serif"/>
                <a:sym typeface="DejaVu Serif"/>
              </a:rPr>
              <a:t>.</a:t>
            </a:r>
          </a:p>
          <a:p>
            <a:pPr algn="l">
              <a:lnSpc>
                <a:spcPts val="2800"/>
              </a:lnSpc>
            </a:pPr>
            <a:r>
              <a:rPr lang="en-US" sz="2000" dirty="0">
                <a:solidFill>
                  <a:srgbClr val="000000"/>
                </a:solidFill>
                <a:latin typeface="DejaVu Serif"/>
                <a:ea typeface="DejaVu Serif"/>
                <a:cs typeface="DejaVu Serif"/>
                <a:sym typeface="DejaVu Serif"/>
              </a:rPr>
              <a:t>·</a:t>
            </a:r>
            <a:r>
              <a:rPr lang="en-US" sz="2000" dirty="0" err="1">
                <a:solidFill>
                  <a:srgbClr val="000000"/>
                </a:solidFill>
                <a:latin typeface="DejaVu Serif"/>
                <a:ea typeface="DejaVu Serif"/>
                <a:cs typeface="DejaVu Serif"/>
                <a:sym typeface="DejaVu Serif"/>
              </a:rPr>
              <a:t>Nhận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dạng</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giọng</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nói</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Xác</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định</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nội</a:t>
            </a:r>
            <a:r>
              <a:rPr lang="en-US" sz="2000" dirty="0">
                <a:solidFill>
                  <a:srgbClr val="000000"/>
                </a:solidFill>
                <a:latin typeface="DejaVu Serif"/>
                <a:ea typeface="DejaVu Serif"/>
                <a:cs typeface="DejaVu Serif"/>
                <a:sym typeface="DejaVu Serif"/>
              </a:rPr>
              <a:t> dung </a:t>
            </a:r>
            <a:r>
              <a:rPr lang="en-US" sz="2000" dirty="0" err="1">
                <a:solidFill>
                  <a:srgbClr val="000000"/>
                </a:solidFill>
                <a:latin typeface="DejaVu Serif"/>
                <a:ea typeface="DejaVu Serif"/>
                <a:cs typeface="DejaVu Serif"/>
                <a:sym typeface="DejaVu Serif"/>
              </a:rPr>
              <a:t>hoặc</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nhận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diện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người</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nói</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từ</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tín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hiệu</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âm</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thanh</a:t>
            </a:r>
            <a:r>
              <a:rPr lang="en-US" sz="2000" dirty="0">
                <a:solidFill>
                  <a:srgbClr val="000000"/>
                </a:solidFill>
                <a:latin typeface="DejaVu Serif"/>
                <a:ea typeface="DejaVu Serif"/>
                <a:cs typeface="DejaVu Serif"/>
                <a:sym typeface="DejaVu Serif"/>
              </a:rPr>
              <a:t>.</a:t>
            </a:r>
          </a:p>
          <a:p>
            <a:pPr algn="l">
              <a:lnSpc>
                <a:spcPts val="2800"/>
              </a:lnSpc>
            </a:pPr>
            <a:r>
              <a:rPr lang="en-US" sz="2000" dirty="0">
                <a:solidFill>
                  <a:srgbClr val="000000"/>
                </a:solidFill>
                <a:latin typeface="DejaVu Serif"/>
                <a:ea typeface="DejaVu Serif"/>
                <a:cs typeface="DejaVu Serif"/>
                <a:sym typeface="DejaVu Serif"/>
              </a:rPr>
              <a:t>·</a:t>
            </a:r>
            <a:r>
              <a:rPr lang="en-US" sz="2000" dirty="0" err="1">
                <a:solidFill>
                  <a:srgbClr val="000000"/>
                </a:solidFill>
                <a:latin typeface="DejaVu Serif"/>
                <a:ea typeface="DejaVu Serif"/>
                <a:cs typeface="DejaVu Serif"/>
                <a:sym typeface="DejaVu Serif"/>
              </a:rPr>
              <a:t>Nhận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dạng</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văn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bản</a:t>
            </a:r>
            <a:r>
              <a:rPr lang="en-US" sz="2000" dirty="0">
                <a:solidFill>
                  <a:srgbClr val="000000"/>
                </a:solidFill>
                <a:latin typeface="DejaVu Serif"/>
                <a:ea typeface="DejaVu Serif"/>
                <a:cs typeface="DejaVu Serif"/>
                <a:sym typeface="DejaVu Serif"/>
              </a:rPr>
              <a:t> (Text Recognition): </a:t>
            </a:r>
            <a:r>
              <a:rPr lang="en-US" sz="2000" dirty="0" err="1">
                <a:solidFill>
                  <a:srgbClr val="000000"/>
                </a:solidFill>
                <a:latin typeface="DejaVu Serif"/>
                <a:ea typeface="DejaVu Serif"/>
                <a:cs typeface="DejaVu Serif"/>
                <a:sym typeface="DejaVu Serif"/>
              </a:rPr>
              <a:t>Tự</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động</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phát</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hiện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và</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trích</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xuất</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thông</a:t>
            </a:r>
            <a:r>
              <a:rPr lang="en-US" sz="2000" dirty="0">
                <a:solidFill>
                  <a:srgbClr val="000000"/>
                </a:solidFill>
                <a:latin typeface="DejaVu Serif"/>
                <a:ea typeface="DejaVu Serif"/>
                <a:cs typeface="DejaVu Serif"/>
                <a:sym typeface="DejaVu Serif"/>
              </a:rPr>
              <a:t> tin </a:t>
            </a:r>
            <a:r>
              <a:rPr lang="en-US" sz="2000" dirty="0" err="1">
                <a:solidFill>
                  <a:srgbClr val="000000"/>
                </a:solidFill>
                <a:latin typeface="DejaVu Serif"/>
                <a:ea typeface="DejaVu Serif"/>
                <a:cs typeface="DejaVu Serif"/>
                <a:sym typeface="DejaVu Serif"/>
              </a:rPr>
              <a:t>từ</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văn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bản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kể</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cả</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chữ</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viết</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tay</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hoặc</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tài</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liệu</a:t>
            </a:r>
            <a:r>
              <a:rPr lang="en-US" sz="2000" dirty="0">
                <a:solidFill>
                  <a:srgbClr val="000000"/>
                </a:solidFill>
                <a:latin typeface="DejaVu Serif"/>
                <a:ea typeface="DejaVu Serif"/>
                <a:cs typeface="DejaVu Serif"/>
                <a:sym typeface="DejaVu Serif"/>
              </a:rPr>
              <a:t> scan.</a:t>
            </a:r>
          </a:p>
          <a:p>
            <a:pPr algn="l">
              <a:lnSpc>
                <a:spcPts val="2800"/>
              </a:lnSpc>
            </a:pPr>
            <a:r>
              <a:rPr lang="en-US" sz="2000" dirty="0">
                <a:solidFill>
                  <a:srgbClr val="000000"/>
                </a:solidFill>
                <a:latin typeface="DejaVu Serif"/>
                <a:ea typeface="DejaVu Serif"/>
                <a:cs typeface="DejaVu Serif"/>
                <a:sym typeface="DejaVu Serif"/>
              </a:rPr>
              <a:t>·</a:t>
            </a:r>
            <a:r>
              <a:rPr lang="en-US" sz="2000" dirty="0" err="1">
                <a:solidFill>
                  <a:srgbClr val="000000"/>
                </a:solidFill>
                <a:latin typeface="DejaVu Serif"/>
                <a:ea typeface="DejaVu Serif"/>
                <a:cs typeface="DejaVu Serif"/>
                <a:sym typeface="DejaVu Serif"/>
              </a:rPr>
              <a:t>Nhận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dạng</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hành</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động</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và</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cử</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chỉ</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Phân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tích</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và</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nhận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diện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các</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chuyển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động</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hành</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động</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hoặc</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cử</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chỉ</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của</a:t>
            </a:r>
            <a:r>
              <a:rPr lang="en-US" sz="2000" dirty="0">
                <a:solidFill>
                  <a:srgbClr val="000000"/>
                </a:solidFill>
                <a:latin typeface="DejaVu Serif"/>
                <a:ea typeface="DejaVu Serif"/>
                <a:cs typeface="DejaVu Serif"/>
                <a:sym typeface="DejaVu Serif"/>
              </a:rPr>
              <a:t> con </a:t>
            </a:r>
            <a:r>
              <a:rPr lang="en-US" sz="2000" dirty="0" err="1">
                <a:solidFill>
                  <a:srgbClr val="000000"/>
                </a:solidFill>
                <a:latin typeface="DejaVu Serif"/>
                <a:ea typeface="DejaVu Serif"/>
                <a:cs typeface="DejaVu Serif"/>
                <a:sym typeface="DejaVu Serif"/>
              </a:rPr>
              <a:t>người</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từ</a:t>
            </a:r>
            <a:r>
              <a:rPr lang="en-US" sz="2000" dirty="0">
                <a:solidFill>
                  <a:srgbClr val="000000"/>
                </a:solidFill>
                <a:latin typeface="DejaVu Serif"/>
                <a:ea typeface="DejaVu Serif"/>
                <a:cs typeface="DejaVu Serif"/>
                <a:sym typeface="DejaVu Serif"/>
              </a:rPr>
              <a:t> video </a:t>
            </a:r>
            <a:r>
              <a:rPr lang="en-US" sz="2000" dirty="0" err="1">
                <a:solidFill>
                  <a:srgbClr val="000000"/>
                </a:solidFill>
                <a:latin typeface="DejaVu Serif"/>
                <a:ea typeface="DejaVu Serif"/>
                <a:cs typeface="DejaVu Serif"/>
                <a:sym typeface="DejaVu Serif"/>
              </a:rPr>
              <a:t>hoặc</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cảm</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biến</a:t>
            </a:r>
            <a:r>
              <a:rPr lang="en-US" sz="2000" dirty="0">
                <a:solidFill>
                  <a:srgbClr val="000000"/>
                </a:solidFill>
                <a:latin typeface="DejaVu Serif"/>
                <a:ea typeface="DejaVu Serif"/>
                <a:cs typeface="DejaVu Serif"/>
                <a:sym typeface="DejaVu Serif"/>
              </a:rPr>
              <a:t>.</a:t>
            </a:r>
          </a:p>
          <a:p>
            <a:pPr algn="l">
              <a:lnSpc>
                <a:spcPts val="2800"/>
              </a:lnSpc>
            </a:pPr>
            <a:r>
              <a:rPr lang="en-US" sz="2000" dirty="0">
                <a:solidFill>
                  <a:srgbClr val="000000"/>
                </a:solidFill>
                <a:latin typeface="DejaVu Serif"/>
                <a:ea typeface="DejaVu Serif"/>
                <a:cs typeface="DejaVu Serif"/>
                <a:sym typeface="DejaVu Serif"/>
              </a:rPr>
              <a:t>·</a:t>
            </a:r>
            <a:r>
              <a:rPr lang="en-US" sz="2000" dirty="0" err="1">
                <a:solidFill>
                  <a:srgbClr val="000000"/>
                </a:solidFill>
                <a:latin typeface="DejaVu Serif"/>
                <a:ea typeface="DejaVu Serif"/>
                <a:cs typeface="DejaVu Serif"/>
                <a:sym typeface="DejaVu Serif"/>
              </a:rPr>
              <a:t>Nhận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dạng</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sinh</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trắc</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học</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Sử</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dụng</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các</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đặc</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điểm</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sinh</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học</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duy</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nhất</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của</a:t>
            </a:r>
            <a:r>
              <a:rPr lang="en-US" sz="2000" dirty="0">
                <a:solidFill>
                  <a:srgbClr val="000000"/>
                </a:solidFill>
                <a:latin typeface="DejaVu Serif"/>
                <a:ea typeface="DejaVu Serif"/>
                <a:cs typeface="DejaVu Serif"/>
                <a:sym typeface="DejaVu Serif"/>
              </a:rPr>
              <a:t> con </a:t>
            </a:r>
            <a:r>
              <a:rPr lang="en-US" sz="2000" dirty="0" err="1">
                <a:solidFill>
                  <a:srgbClr val="000000"/>
                </a:solidFill>
                <a:latin typeface="DejaVu Serif"/>
                <a:ea typeface="DejaVu Serif"/>
                <a:cs typeface="DejaVu Serif"/>
                <a:sym typeface="DejaVu Serif"/>
              </a:rPr>
              <a:t>người</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để</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nhận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diện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cá</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nhân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ví</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dụ</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vân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tay</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võng</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mạc</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hoặc</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đặc</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điểm</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khuôn</a:t>
            </a:r>
            <a:r>
              <a:rPr lang="en-US" sz="2000" dirty="0">
                <a:solidFill>
                  <a:srgbClr val="000000"/>
                </a:solidFill>
                <a:latin typeface="DejaVu Serif"/>
                <a:ea typeface="DejaVu Serif"/>
                <a:cs typeface="DejaVu Serif"/>
                <a:sym typeface="DejaVu Serif"/>
              </a:rPr>
              <a:t> </a:t>
            </a:r>
            <a:r>
              <a:rPr lang="en-US" sz="2000" dirty="0" err="1">
                <a:solidFill>
                  <a:srgbClr val="000000"/>
                </a:solidFill>
                <a:latin typeface="DejaVu Serif"/>
                <a:ea typeface="DejaVu Serif"/>
                <a:cs typeface="DejaVu Serif"/>
                <a:sym typeface="DejaVu Serif"/>
              </a:rPr>
              <a:t>mặt</a:t>
            </a:r>
            <a:r>
              <a:rPr lang="en-US" sz="2000" dirty="0">
                <a:solidFill>
                  <a:srgbClr val="000000"/>
                </a:solidFill>
                <a:latin typeface="DejaVu Serif"/>
                <a:ea typeface="DejaVu Serif"/>
                <a:cs typeface="DejaVu Serif"/>
                <a:sym typeface="DejaVu Serif"/>
              </a:rPr>
              <a:t>.</a:t>
            </a:r>
          </a:p>
          <a:p>
            <a:pPr marL="0" lvl="0" indent="0" algn="l">
              <a:lnSpc>
                <a:spcPts val="2800"/>
              </a:lnSpc>
              <a:spcBef>
                <a:spcPct val="0"/>
              </a:spcBef>
            </a:pPr>
            <a:endParaRPr lang="en-US" sz="2000" dirty="0">
              <a:solidFill>
                <a:srgbClr val="000000"/>
              </a:solidFill>
              <a:latin typeface="DejaVu Serif"/>
              <a:ea typeface="DejaVu Serif"/>
              <a:cs typeface="DejaVu Serif"/>
              <a:sym typeface="DejaVu Serif"/>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669554" y="757168"/>
            <a:ext cx="10662891" cy="4680723"/>
          </a:xfrm>
          <a:custGeom>
            <a:avLst/>
            <a:gdLst/>
            <a:ahLst/>
            <a:cxnLst/>
            <a:rect l="l" t="t" r="r" b="b"/>
            <a:pathLst>
              <a:path w="10662891" h="4680723">
                <a:moveTo>
                  <a:pt x="0" y="0"/>
                </a:moveTo>
                <a:lnTo>
                  <a:pt x="10662892" y="0"/>
                </a:lnTo>
                <a:lnTo>
                  <a:pt x="10662892" y="4680724"/>
                </a:lnTo>
                <a:lnTo>
                  <a:pt x="0" y="4680724"/>
                </a:lnTo>
                <a:lnTo>
                  <a:pt x="0" y="0"/>
                </a:lnTo>
                <a:close/>
              </a:path>
            </a:pathLst>
          </a:custGeom>
          <a:blipFill>
            <a:blip r:embed="rId4"/>
            <a:stretch>
              <a:fillRect b="-27838"/>
            </a:stretch>
          </a:blipFill>
        </p:spPr>
        <p:txBody>
          <a:bodyPr/>
          <a:lstStyle/>
          <a:p>
            <a:endParaRPr lang="en-US"/>
          </a:p>
        </p:txBody>
      </p:sp>
      <p:grpSp>
        <p:nvGrpSpPr>
          <p:cNvPr id="4" name="Group 4"/>
          <p:cNvGrpSpPr/>
          <p:nvPr/>
        </p:nvGrpSpPr>
        <p:grpSpPr>
          <a:xfrm>
            <a:off x="354143" y="159672"/>
            <a:ext cx="8293143" cy="747457"/>
            <a:chOff x="0" y="0"/>
            <a:chExt cx="11057524" cy="996609"/>
          </a:xfrm>
        </p:grpSpPr>
        <p:sp>
          <p:nvSpPr>
            <p:cNvPr id="5" name="TextBox 5"/>
            <p:cNvSpPr txBox="1"/>
            <p:nvPr/>
          </p:nvSpPr>
          <p:spPr>
            <a:xfrm>
              <a:off x="0" y="-38100"/>
              <a:ext cx="11057524" cy="764540"/>
            </a:xfrm>
            <a:prstGeom prst="rect">
              <a:avLst/>
            </a:prstGeom>
          </p:spPr>
          <p:txBody>
            <a:bodyPr lIns="0" tIns="0" rIns="0" bIns="0" rtlCol="0" anchor="t">
              <a:spAutoFit/>
            </a:bodyPr>
            <a:lstStyle/>
            <a:p>
              <a:pPr algn="l">
                <a:lnSpc>
                  <a:spcPts val="4680"/>
                </a:lnSpc>
              </a:pPr>
              <a:r>
                <a:rPr lang="en-US" sz="3600">
                  <a:solidFill>
                    <a:srgbClr val="000000"/>
                  </a:solidFill>
                  <a:latin typeface="Baloo"/>
                  <a:ea typeface="Baloo"/>
                  <a:cs typeface="Baloo"/>
                  <a:sym typeface="Baloo"/>
                </a:rPr>
                <a:t>Ngôn ngữ sử dụng </a:t>
              </a:r>
            </a:p>
          </p:txBody>
        </p:sp>
        <p:sp>
          <p:nvSpPr>
            <p:cNvPr id="6" name="TextBox 6"/>
            <p:cNvSpPr txBox="1"/>
            <p:nvPr/>
          </p:nvSpPr>
          <p:spPr>
            <a:xfrm>
              <a:off x="0" y="1055664"/>
              <a:ext cx="11057524" cy="536998"/>
            </a:xfrm>
            <a:prstGeom prst="rect">
              <a:avLst/>
            </a:prstGeom>
          </p:spPr>
          <p:txBody>
            <a:bodyPr lIns="0" tIns="0" rIns="0" bIns="0" rtlCol="0" anchor="t">
              <a:spAutoFit/>
            </a:bodyPr>
            <a:lstStyle/>
            <a:p>
              <a:pPr algn="l">
                <a:lnSpc>
                  <a:spcPts val="3380"/>
                </a:lnSpc>
              </a:pPr>
              <a:endParaRPr/>
            </a:p>
          </p:txBody>
        </p:sp>
      </p:grpSp>
      <p:sp>
        <p:nvSpPr>
          <p:cNvPr id="7" name="TextBox 7"/>
          <p:cNvSpPr txBox="1"/>
          <p:nvPr/>
        </p:nvSpPr>
        <p:spPr>
          <a:xfrm>
            <a:off x="605603" y="5371217"/>
            <a:ext cx="18915390" cy="4773930"/>
          </a:xfrm>
          <a:prstGeom prst="rect">
            <a:avLst/>
          </a:prstGeom>
        </p:spPr>
        <p:txBody>
          <a:bodyPr lIns="0" tIns="0" rIns="0" bIns="0" rtlCol="0" anchor="t">
            <a:spAutoFit/>
          </a:bodyPr>
          <a:lstStyle/>
          <a:p>
            <a:pPr marL="669285" lvl="1" indent="-334642" algn="l">
              <a:lnSpc>
                <a:spcPts val="4339"/>
              </a:lnSpc>
              <a:buFont typeface="Arial"/>
              <a:buChar char="•"/>
            </a:pPr>
            <a:r>
              <a:rPr lang="en-US" sz="3099" b="1">
                <a:solidFill>
                  <a:srgbClr val="000000"/>
                </a:solidFill>
                <a:latin typeface="DejaVu Serif Bold"/>
                <a:ea typeface="DejaVu Serif Bold"/>
                <a:cs typeface="DejaVu Serif Bold"/>
                <a:sym typeface="DejaVu Serif Bold"/>
              </a:rPr>
              <a:t>Python</a:t>
            </a:r>
          </a:p>
          <a:p>
            <a:pPr algn="l">
              <a:lnSpc>
                <a:spcPts val="2800"/>
              </a:lnSpc>
            </a:pPr>
            <a:r>
              <a:rPr lang="en-US" sz="2000">
                <a:solidFill>
                  <a:srgbClr val="000000"/>
                </a:solidFill>
                <a:latin typeface="DejaVu Serif"/>
                <a:ea typeface="DejaVu Serif"/>
                <a:cs typeface="DejaVu Serif"/>
                <a:sym typeface="DejaVu Serif"/>
              </a:rPr>
              <a:t>Python là một ngôn ngữ lập trình bậc cao, thông dịch, và đa năng, được thiết kế để dễ học và dễ sử dụng. Nó được tạo ra bởi Guido van Rossum vào năm 1991 và ngày nay là một trong những ngôn ngữ lập trình phổ biến nhất thế giới.</a:t>
            </a:r>
          </a:p>
          <a:p>
            <a:pPr algn="l">
              <a:lnSpc>
                <a:spcPts val="2800"/>
              </a:lnSpc>
            </a:pPr>
            <a:r>
              <a:rPr lang="en-US" sz="2000">
                <a:solidFill>
                  <a:srgbClr val="000000"/>
                </a:solidFill>
                <a:latin typeface="DejaVu Serif"/>
                <a:ea typeface="DejaVu Serif"/>
                <a:cs typeface="DejaVu Serif"/>
                <a:sym typeface="DejaVu Serif"/>
              </a:rPr>
              <a:t>Đặc điểm chính của Python</a:t>
            </a:r>
          </a:p>
          <a:p>
            <a:pPr algn="l">
              <a:lnSpc>
                <a:spcPts val="2800"/>
              </a:lnSpc>
            </a:pPr>
            <a:r>
              <a:rPr lang="en-US" sz="2000">
                <a:solidFill>
                  <a:srgbClr val="000000"/>
                </a:solidFill>
                <a:latin typeface="DejaVu Serif"/>
                <a:ea typeface="DejaVu Serif"/>
                <a:cs typeface="DejaVu Serif"/>
                <a:sym typeface="DejaVu Serif"/>
              </a:rPr>
              <a:t>·Cú pháp dễ đọc và học: Cú pháp của Python đơn giản, gần gũi với ngôn ngữ tự nhiên, giúp lập trình viên dễ dàng nắm bắt ngay cả khi mới bắt đầu.</a:t>
            </a:r>
          </a:p>
          <a:p>
            <a:pPr algn="l">
              <a:lnSpc>
                <a:spcPts val="2800"/>
              </a:lnSpc>
            </a:pPr>
            <a:r>
              <a:rPr lang="en-US" sz="2000">
                <a:solidFill>
                  <a:srgbClr val="000000"/>
                </a:solidFill>
                <a:latin typeface="DejaVu Serif"/>
                <a:ea typeface="DejaVu Serif"/>
                <a:cs typeface="DejaVu Serif"/>
                <a:sym typeface="DejaVu Serif"/>
              </a:rPr>
              <a:t>·Đa nền tảng: Python hoạt động trên hầu hết các hệ điều hành phổ biến như Windows, macOS, Linux, và có thể được sử dụng trên các thiết bị IoT.</a:t>
            </a:r>
          </a:p>
          <a:p>
            <a:pPr algn="l">
              <a:lnSpc>
                <a:spcPts val="2800"/>
              </a:lnSpc>
            </a:pPr>
            <a:r>
              <a:rPr lang="en-US" sz="2000">
                <a:solidFill>
                  <a:srgbClr val="000000"/>
                </a:solidFill>
                <a:latin typeface="DejaVu Serif"/>
                <a:ea typeface="DejaVu Serif"/>
                <a:cs typeface="DejaVu Serif"/>
                <a:sym typeface="DejaVu Serif"/>
              </a:rPr>
              <a:t>·Hướng đối tượng: Python hỗ trợ lập trình hướng đối tượng (OOP), nhưng cũng rất linh hoạt với các phong cách lập trình thủ tục hoặc hàm.</a:t>
            </a:r>
          </a:p>
          <a:p>
            <a:pPr algn="l">
              <a:lnSpc>
                <a:spcPts val="2800"/>
              </a:lnSpc>
            </a:pPr>
            <a:r>
              <a:rPr lang="en-US" sz="2000">
                <a:solidFill>
                  <a:srgbClr val="000000"/>
                </a:solidFill>
                <a:latin typeface="DejaVu Serif"/>
                <a:ea typeface="DejaVu Serif"/>
                <a:cs typeface="DejaVu Serif"/>
                <a:sym typeface="DejaVu Serif"/>
              </a:rPr>
              <a:t>·Thư viện phong phú: Python cung cấp hàng nghìn thư viện tích hợp sẵn và có thể mở rộng với các thư viện bên thứ ba như:</a:t>
            </a:r>
          </a:p>
          <a:p>
            <a:pPr algn="l">
              <a:lnSpc>
                <a:spcPts val="2800"/>
              </a:lnSpc>
            </a:pPr>
            <a:endParaRPr lang="en-US" sz="2000">
              <a:solidFill>
                <a:srgbClr val="000000"/>
              </a:solidFill>
              <a:latin typeface="DejaVu Serif"/>
              <a:ea typeface="DejaVu Serif"/>
              <a:cs typeface="DejaVu Serif"/>
              <a:sym typeface="DejaVu Serif"/>
            </a:endParaRPr>
          </a:p>
          <a:p>
            <a:pPr algn="l">
              <a:lnSpc>
                <a:spcPts val="2800"/>
              </a:lnSpc>
            </a:pPr>
            <a:endParaRPr lang="en-US" sz="2000">
              <a:solidFill>
                <a:srgbClr val="000000"/>
              </a:solidFill>
              <a:latin typeface="DejaVu Serif"/>
              <a:ea typeface="DejaVu Serif"/>
              <a:cs typeface="DejaVu Serif"/>
              <a:sym typeface="DejaVu Serif"/>
            </a:endParaRPr>
          </a:p>
          <a:p>
            <a:pPr marL="0" lvl="0" indent="0" algn="l">
              <a:lnSpc>
                <a:spcPts val="2800"/>
              </a:lnSpc>
              <a:spcBef>
                <a:spcPct val="0"/>
              </a:spcBef>
            </a:pPr>
            <a:endParaRPr lang="en-US" sz="2000">
              <a:solidFill>
                <a:srgbClr val="000000"/>
              </a:solidFill>
              <a:latin typeface="DejaVu Serif"/>
              <a:ea typeface="DejaVu Serif"/>
              <a:cs typeface="DejaVu Serif"/>
              <a:sym typeface="DejaVu Serif"/>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781681">
            <a:off x="3731731" y="4683918"/>
            <a:ext cx="9133702" cy="8617511"/>
          </a:xfrm>
          <a:prstGeom prst="rect">
            <a:avLst/>
          </a:prstGeom>
        </p:spPr>
      </p:pic>
      <p:sp>
        <p:nvSpPr>
          <p:cNvPr id="3" name="Freeform 3"/>
          <p:cNvSpPr/>
          <p:nvPr/>
        </p:nvSpPr>
        <p:spPr>
          <a:xfrm rot="5820624">
            <a:off x="-147850" y="-1833905"/>
            <a:ext cx="4514573" cy="5305588"/>
          </a:xfrm>
          <a:custGeom>
            <a:avLst/>
            <a:gdLst/>
            <a:ahLst/>
            <a:cxnLst/>
            <a:rect l="l" t="t" r="r" b="b"/>
            <a:pathLst>
              <a:path w="4514573" h="5305588">
                <a:moveTo>
                  <a:pt x="0" y="0"/>
                </a:moveTo>
                <a:lnTo>
                  <a:pt x="4514574" y="0"/>
                </a:lnTo>
                <a:lnTo>
                  <a:pt x="4514574" y="5305588"/>
                </a:lnTo>
                <a:lnTo>
                  <a:pt x="0" y="53055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28600" y="388348"/>
            <a:ext cx="12722634" cy="1309360"/>
          </a:xfrm>
          <a:prstGeom prst="rect">
            <a:avLst/>
          </a:prstGeom>
        </p:spPr>
        <p:txBody>
          <a:bodyPr lIns="0" tIns="0" rIns="0" bIns="0" rtlCol="0" anchor="t">
            <a:spAutoFit/>
          </a:bodyPr>
          <a:lstStyle/>
          <a:p>
            <a:pPr marL="1662516" lvl="1" indent="-831258" algn="ctr">
              <a:lnSpc>
                <a:spcPts val="10780"/>
              </a:lnSpc>
              <a:buFont typeface="Arial"/>
              <a:buChar char="•"/>
            </a:pPr>
            <a:r>
              <a:rPr lang="en-US" sz="7700" b="1">
                <a:solidFill>
                  <a:srgbClr val="000000"/>
                </a:solidFill>
                <a:latin typeface="Noto Sans Bold"/>
                <a:ea typeface="Noto Sans Bold"/>
                <a:cs typeface="Noto Sans Bold"/>
                <a:sym typeface="Noto Sans Bold"/>
              </a:rPr>
              <a:t>Thư viện sử dụng </a:t>
            </a:r>
          </a:p>
        </p:txBody>
      </p:sp>
      <p:sp>
        <p:nvSpPr>
          <p:cNvPr id="5" name="TextBox 5"/>
          <p:cNvSpPr txBox="1"/>
          <p:nvPr/>
        </p:nvSpPr>
        <p:spPr>
          <a:xfrm>
            <a:off x="181908" y="1859642"/>
            <a:ext cx="17924185" cy="8524875"/>
          </a:xfrm>
          <a:prstGeom prst="rect">
            <a:avLst/>
          </a:prstGeom>
        </p:spPr>
        <p:txBody>
          <a:bodyPr lIns="0" tIns="0" rIns="0" bIns="0" rtlCol="0" anchor="t">
            <a:spAutoFit/>
          </a:bodyPr>
          <a:lstStyle/>
          <a:p>
            <a:pPr marL="647700" lvl="1" indent="-323850" algn="l">
              <a:lnSpc>
                <a:spcPts val="4200"/>
              </a:lnSpc>
              <a:buFont typeface="Arial"/>
              <a:buChar char="•"/>
            </a:pPr>
            <a:r>
              <a:rPr lang="en-US" sz="3000" dirty="0" err="1">
                <a:solidFill>
                  <a:srgbClr val="000000"/>
                </a:solidFill>
                <a:latin typeface="DejaVu Serif"/>
                <a:ea typeface="DejaVu Serif"/>
                <a:cs typeface="DejaVu Serif"/>
                <a:sym typeface="DejaVu Serif"/>
              </a:rPr>
              <a:t>OpenCv</a:t>
            </a:r>
            <a:r>
              <a:rPr lang="en-US" sz="3000" dirty="0">
                <a:solidFill>
                  <a:srgbClr val="000000"/>
                </a:solidFill>
                <a:latin typeface="DejaVu Serif"/>
                <a:ea typeface="DejaVu Serif"/>
                <a:cs typeface="DejaVu Serif"/>
                <a:sym typeface="DejaVu Serif"/>
              </a:rPr>
              <a:t> (Open Source Computer Vision Library)</a:t>
            </a:r>
          </a:p>
          <a:p>
            <a:pPr marL="647700" lvl="1" indent="-323850" algn="l">
              <a:lnSpc>
                <a:spcPts val="4200"/>
              </a:lnSpc>
              <a:buFont typeface="Arial"/>
              <a:buChar char="•"/>
            </a:pPr>
            <a:r>
              <a:rPr lang="en-US" sz="3000" dirty="0">
                <a:solidFill>
                  <a:srgbClr val="000000"/>
                </a:solidFill>
                <a:latin typeface="DejaVu Serif"/>
                <a:ea typeface="DejaVu Serif"/>
                <a:cs typeface="DejaVu Serif"/>
                <a:sym typeface="DejaVu Serif"/>
              </a:rPr>
              <a:t>OpenCV </a:t>
            </a:r>
            <a:r>
              <a:rPr lang="en-US" sz="3000" dirty="0" err="1">
                <a:solidFill>
                  <a:srgbClr val="000000"/>
                </a:solidFill>
                <a:latin typeface="DejaVu Serif"/>
                <a:ea typeface="DejaVu Serif"/>
                <a:cs typeface="DejaVu Serif"/>
                <a:sym typeface="DejaVu Serif"/>
              </a:rPr>
              <a:t>là</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một</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thư</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viện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mã</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nguồn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mở</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nổi</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tiếng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dành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cho</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xử</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lý</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ảnh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và</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thị</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giác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máy</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tính</a:t>
            </a:r>
            <a:r>
              <a:rPr lang="en-US" sz="3000" dirty="0">
                <a:solidFill>
                  <a:srgbClr val="000000"/>
                </a:solidFill>
                <a:latin typeface="DejaVu Serif"/>
                <a:ea typeface="DejaVu Serif"/>
                <a:cs typeface="DejaVu Serif"/>
                <a:sym typeface="DejaVu Serif"/>
              </a:rPr>
              <a:t> (Computer Vision). </a:t>
            </a:r>
            <a:r>
              <a:rPr lang="en-US" sz="3000" dirty="0" err="1">
                <a:solidFill>
                  <a:srgbClr val="000000"/>
                </a:solidFill>
                <a:latin typeface="DejaVu Serif"/>
                <a:ea typeface="DejaVu Serif"/>
                <a:cs typeface="DejaVu Serif"/>
                <a:sym typeface="DejaVu Serif"/>
              </a:rPr>
              <a:t>Được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phát</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triển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bởi</a:t>
            </a:r>
            <a:r>
              <a:rPr lang="en-US" sz="3000" dirty="0">
                <a:solidFill>
                  <a:srgbClr val="000000"/>
                </a:solidFill>
                <a:latin typeface="DejaVu Serif"/>
                <a:ea typeface="DejaVu Serif"/>
                <a:cs typeface="DejaVu Serif"/>
                <a:sym typeface="DejaVu Serif"/>
              </a:rPr>
              <a:t> Intel </a:t>
            </a:r>
            <a:r>
              <a:rPr lang="en-US" sz="3000" dirty="0" err="1">
                <a:solidFill>
                  <a:srgbClr val="000000"/>
                </a:solidFill>
                <a:latin typeface="DejaVu Serif"/>
                <a:ea typeface="DejaVu Serif"/>
                <a:cs typeface="DejaVu Serif"/>
                <a:sym typeface="DejaVu Serif"/>
              </a:rPr>
              <a:t>vào</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năm</a:t>
            </a:r>
            <a:r>
              <a:rPr lang="en-US" sz="3000" dirty="0">
                <a:solidFill>
                  <a:srgbClr val="000000"/>
                </a:solidFill>
                <a:latin typeface="DejaVu Serif"/>
                <a:ea typeface="DejaVu Serif"/>
                <a:cs typeface="DejaVu Serif"/>
                <a:sym typeface="DejaVu Serif"/>
              </a:rPr>
              <a:t> 2000 </a:t>
            </a:r>
            <a:r>
              <a:rPr lang="en-US" sz="3000" dirty="0" err="1">
                <a:solidFill>
                  <a:srgbClr val="000000"/>
                </a:solidFill>
                <a:latin typeface="DejaVu Serif"/>
                <a:ea typeface="DejaVu Serif"/>
                <a:cs typeface="DejaVu Serif"/>
                <a:sym typeface="DejaVu Serif"/>
              </a:rPr>
              <a:t>và</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hiện</a:t>
            </a:r>
            <a:r>
              <a:rPr lang="en-US" sz="3000" dirty="0">
                <a:solidFill>
                  <a:srgbClr val="000000"/>
                </a:solidFill>
                <a:latin typeface="DejaVu Serif"/>
                <a:ea typeface="DejaVu Serif"/>
                <a:cs typeface="DejaVu Serif"/>
                <a:sym typeface="DejaVu Serif"/>
              </a:rPr>
              <a:t> nay </a:t>
            </a:r>
            <a:r>
              <a:rPr lang="en-US" sz="3000" dirty="0" err="1">
                <a:solidFill>
                  <a:srgbClr val="000000"/>
                </a:solidFill>
                <a:latin typeface="DejaVu Serif"/>
                <a:ea typeface="DejaVu Serif"/>
                <a:cs typeface="DejaVu Serif"/>
                <a:sym typeface="DejaVu Serif"/>
              </a:rPr>
              <a:t>được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hỗ</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trợ</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bởi</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một</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cộng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đồng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lớn</a:t>
            </a:r>
            <a:r>
              <a:rPr lang="en-US" sz="3000" dirty="0">
                <a:solidFill>
                  <a:srgbClr val="000000"/>
                </a:solidFill>
                <a:latin typeface="DejaVu Serif"/>
                <a:ea typeface="DejaVu Serif"/>
                <a:cs typeface="DejaVu Serif"/>
                <a:sym typeface="DejaVu Serif"/>
              </a:rPr>
              <a:t>, OpenCV </a:t>
            </a:r>
            <a:r>
              <a:rPr lang="en-US" sz="3000" dirty="0" err="1">
                <a:solidFill>
                  <a:srgbClr val="000000"/>
                </a:solidFill>
                <a:latin typeface="DejaVu Serif"/>
                <a:ea typeface="DejaVu Serif"/>
                <a:cs typeface="DejaVu Serif"/>
                <a:sym typeface="DejaVu Serif"/>
              </a:rPr>
              <a:t>là</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một</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công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cụ</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mạnh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mẽ</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cho</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các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ứng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dụng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xử</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lý</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ảnh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phát</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hiện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đối</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tượng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nhận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dạng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khuôn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mặt</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và</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nhiều</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hơn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nữa</a:t>
            </a:r>
            <a:r>
              <a:rPr lang="en-US" sz="3000" dirty="0">
                <a:solidFill>
                  <a:srgbClr val="000000"/>
                </a:solidFill>
                <a:latin typeface="DejaVu Serif"/>
                <a:ea typeface="DejaVu Serif"/>
                <a:cs typeface="DejaVu Serif"/>
                <a:sym typeface="DejaVu Serif"/>
              </a:rPr>
              <a:t>.</a:t>
            </a:r>
          </a:p>
          <a:p>
            <a:pPr marL="323850" lvl="1" algn="l">
              <a:lnSpc>
                <a:spcPts val="4200"/>
              </a:lnSpc>
            </a:pPr>
            <a:r>
              <a:rPr lang="en-US" sz="3000" dirty="0" err="1">
                <a:solidFill>
                  <a:srgbClr val="000000"/>
                </a:solidFill>
                <a:latin typeface="DejaVu Serif"/>
                <a:ea typeface="DejaVu Serif"/>
                <a:cs typeface="DejaVu Serif"/>
                <a:sym typeface="DejaVu Serif"/>
              </a:rPr>
              <a:t>Đặc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điểm</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nổi</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bật</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của</a:t>
            </a:r>
            <a:r>
              <a:rPr lang="en-US" sz="3000" dirty="0">
                <a:solidFill>
                  <a:srgbClr val="000000"/>
                </a:solidFill>
                <a:latin typeface="DejaVu Serif"/>
                <a:ea typeface="DejaVu Serif"/>
                <a:cs typeface="DejaVu Serif"/>
                <a:sym typeface="DejaVu Serif"/>
              </a:rPr>
              <a:t> OpenCV</a:t>
            </a:r>
          </a:p>
          <a:p>
            <a:pPr algn="l">
              <a:lnSpc>
                <a:spcPts val="4200"/>
              </a:lnSpc>
            </a:pPr>
            <a:r>
              <a:rPr lang="en-US" sz="3000" dirty="0">
                <a:solidFill>
                  <a:srgbClr val="000000"/>
                </a:solidFill>
                <a:latin typeface="DejaVu Serif"/>
                <a:ea typeface="DejaVu Serif"/>
                <a:cs typeface="DejaVu Serif"/>
                <a:sym typeface="DejaVu Serif"/>
              </a:rPr>
              <a:t> - </a:t>
            </a:r>
            <a:r>
              <a:rPr lang="en-US" sz="3000" dirty="0" err="1">
                <a:solidFill>
                  <a:srgbClr val="000000"/>
                </a:solidFill>
                <a:latin typeface="DejaVu Serif"/>
                <a:ea typeface="DejaVu Serif"/>
                <a:cs typeface="DejaVu Serif"/>
                <a:sym typeface="DejaVu Serif"/>
              </a:rPr>
              <a:t>Xử</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lý</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ảnh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nhanh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chóng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và</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hiệu</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quả:Hỗ</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trợ</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các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thao</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tác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xử</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lý</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ảnh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cơ</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bản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và</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phức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tạp</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từ</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làm</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mờ</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ảnh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chuyển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đổi</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màu</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đến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phát</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hiện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cạnh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và</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đối</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tượng</a:t>
            </a:r>
            <a:r>
              <a:rPr lang="en-US" sz="3000" dirty="0">
                <a:solidFill>
                  <a:srgbClr val="000000"/>
                </a:solidFill>
                <a:latin typeface="DejaVu Serif"/>
                <a:ea typeface="DejaVu Serif"/>
                <a:cs typeface="DejaVu Serif"/>
                <a:sym typeface="DejaVu Serif"/>
              </a:rPr>
              <a:t>.</a:t>
            </a:r>
          </a:p>
          <a:p>
            <a:pPr algn="l">
              <a:lnSpc>
                <a:spcPts val="4200"/>
              </a:lnSpc>
            </a:pPr>
            <a:r>
              <a:rPr lang="en-US" sz="3000" dirty="0">
                <a:solidFill>
                  <a:srgbClr val="000000"/>
                </a:solidFill>
                <a:latin typeface="DejaVu Serif"/>
                <a:ea typeface="DejaVu Serif"/>
                <a:cs typeface="DejaVu Serif"/>
                <a:sym typeface="DejaVu Serif"/>
              </a:rPr>
              <a:t> - </a:t>
            </a:r>
            <a:r>
              <a:rPr lang="en-US" sz="3000" dirty="0" err="1">
                <a:solidFill>
                  <a:srgbClr val="000000"/>
                </a:solidFill>
                <a:latin typeface="DejaVu Serif"/>
                <a:ea typeface="DejaVu Serif"/>
                <a:cs typeface="DejaVu Serif"/>
                <a:sym typeface="DejaVu Serif"/>
              </a:rPr>
              <a:t>Tương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thích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đa</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nền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tảng:Hoạt</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động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trên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nhiều</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hệ</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điều</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hành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như</a:t>
            </a:r>
            <a:r>
              <a:rPr lang="en-US" sz="3000" dirty="0">
                <a:solidFill>
                  <a:srgbClr val="000000"/>
                </a:solidFill>
                <a:latin typeface="DejaVu Serif"/>
                <a:ea typeface="DejaVu Serif"/>
                <a:cs typeface="DejaVu Serif"/>
                <a:sym typeface="DejaVu Serif"/>
              </a:rPr>
              <a:t> Windows, macOS, Linux, </a:t>
            </a:r>
            <a:r>
              <a:rPr lang="en-US" sz="3000" dirty="0" err="1">
                <a:solidFill>
                  <a:srgbClr val="000000"/>
                </a:solidFill>
                <a:latin typeface="DejaVu Serif"/>
                <a:ea typeface="DejaVu Serif"/>
                <a:cs typeface="DejaVu Serif"/>
                <a:sym typeface="DejaVu Serif"/>
              </a:rPr>
              <a:t>và</a:t>
            </a:r>
            <a:r>
              <a:rPr lang="en-US" sz="3000" dirty="0">
                <a:solidFill>
                  <a:srgbClr val="000000"/>
                </a:solidFill>
                <a:latin typeface="DejaVu Serif"/>
                <a:ea typeface="DejaVu Serif"/>
                <a:cs typeface="DejaVu Serif"/>
                <a:sym typeface="DejaVu Serif"/>
              </a:rPr>
              <a:t> Android/iOS.</a:t>
            </a:r>
          </a:p>
          <a:p>
            <a:pPr algn="l">
              <a:lnSpc>
                <a:spcPts val="4200"/>
              </a:lnSpc>
            </a:pPr>
            <a:r>
              <a:rPr lang="en-US" sz="3000" dirty="0">
                <a:solidFill>
                  <a:srgbClr val="000000"/>
                </a:solidFill>
                <a:latin typeface="DejaVu Serif"/>
                <a:ea typeface="DejaVu Serif"/>
                <a:cs typeface="DejaVu Serif"/>
                <a:sym typeface="DejaVu Serif"/>
              </a:rPr>
              <a:t> - </a:t>
            </a:r>
            <a:r>
              <a:rPr lang="en-US" sz="3000" dirty="0" err="1">
                <a:solidFill>
                  <a:srgbClr val="000000"/>
                </a:solidFill>
                <a:latin typeface="DejaVu Serif"/>
                <a:ea typeface="DejaVu Serif"/>
                <a:cs typeface="DejaVu Serif"/>
                <a:sym typeface="DejaVu Serif"/>
              </a:rPr>
              <a:t>Hỗ</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trợ</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nhiều</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ngôn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ngữ:OpenCV</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có</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thể</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được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sử</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dụng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với</a:t>
            </a:r>
            <a:r>
              <a:rPr lang="en-US" sz="3000" dirty="0">
                <a:solidFill>
                  <a:srgbClr val="000000"/>
                </a:solidFill>
                <a:latin typeface="DejaVu Serif"/>
                <a:ea typeface="DejaVu Serif"/>
                <a:cs typeface="DejaVu Serif"/>
                <a:sym typeface="DejaVu Serif"/>
              </a:rPr>
              <a:t> Python, C++, Java, </a:t>
            </a:r>
            <a:r>
              <a:rPr lang="en-US" sz="3000" dirty="0" err="1">
                <a:solidFill>
                  <a:srgbClr val="000000"/>
                </a:solidFill>
                <a:latin typeface="DejaVu Serif"/>
                <a:ea typeface="DejaVu Serif"/>
                <a:cs typeface="DejaVu Serif"/>
                <a:sym typeface="DejaVu Serif"/>
              </a:rPr>
              <a:t>và</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Matlab</a:t>
            </a:r>
            <a:r>
              <a:rPr lang="en-US" sz="3000" dirty="0">
                <a:solidFill>
                  <a:srgbClr val="000000"/>
                </a:solidFill>
                <a:latin typeface="DejaVu Serif"/>
                <a:ea typeface="DejaVu Serif"/>
                <a:cs typeface="DejaVu Serif"/>
                <a:sym typeface="DejaVu Serif"/>
              </a:rPr>
              <a:t>.</a:t>
            </a:r>
          </a:p>
          <a:p>
            <a:pPr algn="l">
              <a:lnSpc>
                <a:spcPts val="4200"/>
              </a:lnSpc>
            </a:pPr>
            <a:r>
              <a:rPr lang="en-US" sz="3000" dirty="0">
                <a:solidFill>
                  <a:srgbClr val="000000"/>
                </a:solidFill>
                <a:latin typeface="DejaVu Serif"/>
                <a:ea typeface="DejaVu Serif"/>
                <a:cs typeface="DejaVu Serif"/>
                <a:sym typeface="DejaVu Serif"/>
              </a:rPr>
              <a:t> - </a:t>
            </a:r>
            <a:r>
              <a:rPr lang="en-US" sz="3000" dirty="0" err="1">
                <a:solidFill>
                  <a:srgbClr val="000000"/>
                </a:solidFill>
                <a:latin typeface="DejaVu Serif"/>
                <a:ea typeface="DejaVu Serif"/>
                <a:cs typeface="DejaVu Serif"/>
                <a:sym typeface="DejaVu Serif"/>
              </a:rPr>
              <a:t>Tích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hợp</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mạnh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mẽ</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với</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thư</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viện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AI:OpenCV</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hỗ</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trợ</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tích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hợp</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với</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các</a:t>
            </a:r>
            <a:r>
              <a:rPr lang="en-US" sz="3000" dirty="0">
                <a:solidFill>
                  <a:srgbClr val="000000"/>
                </a:solidFill>
                <a:latin typeface="DejaVu Serif"/>
                <a:ea typeface="DejaVu Serif"/>
                <a:cs typeface="DejaVu Serif"/>
                <a:sym typeface="DejaVu Serif"/>
              </a:rPr>
              <a:t> framework </a:t>
            </a:r>
            <a:r>
              <a:rPr lang="en-US" sz="3000" dirty="0" err="1">
                <a:solidFill>
                  <a:srgbClr val="000000"/>
                </a:solidFill>
                <a:latin typeface="DejaVu Serif"/>
                <a:ea typeface="DejaVu Serif"/>
                <a:cs typeface="DejaVu Serif"/>
                <a:sym typeface="DejaVu Serif"/>
              </a:rPr>
              <a:t>học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máy</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và</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học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sâu</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như</a:t>
            </a:r>
            <a:r>
              <a:rPr lang="en-US" sz="3000" dirty="0">
                <a:solidFill>
                  <a:srgbClr val="000000"/>
                </a:solidFill>
                <a:latin typeface="DejaVu Serif"/>
                <a:ea typeface="DejaVu Serif"/>
                <a:cs typeface="DejaVu Serif"/>
                <a:sym typeface="DejaVu Serif"/>
              </a:rPr>
              <a:t> TensorFlow, </a:t>
            </a:r>
            <a:r>
              <a:rPr lang="en-US" sz="3000" dirty="0" err="1">
                <a:solidFill>
                  <a:srgbClr val="000000"/>
                </a:solidFill>
                <a:latin typeface="DejaVu Serif"/>
                <a:ea typeface="DejaVu Serif"/>
                <a:cs typeface="DejaVu Serif"/>
                <a:sym typeface="DejaVu Serif"/>
              </a:rPr>
              <a:t>PyTorch</a:t>
            </a:r>
            <a:r>
              <a:rPr lang="en-US" sz="3000" dirty="0">
                <a:solidFill>
                  <a:srgbClr val="000000"/>
                </a:solidFill>
                <a:latin typeface="DejaVu Serif"/>
                <a:ea typeface="DejaVu Serif"/>
                <a:cs typeface="DejaVu Serif"/>
                <a:sym typeface="DejaVu Serif"/>
              </a:rPr>
              <a:t>, ONNX.</a:t>
            </a:r>
          </a:p>
          <a:p>
            <a:pPr algn="l">
              <a:lnSpc>
                <a:spcPts val="4200"/>
              </a:lnSpc>
            </a:pPr>
            <a:r>
              <a:rPr lang="en-US" sz="3000" dirty="0">
                <a:solidFill>
                  <a:srgbClr val="000000"/>
                </a:solidFill>
                <a:latin typeface="DejaVu Serif"/>
                <a:ea typeface="DejaVu Serif"/>
                <a:cs typeface="DejaVu Serif"/>
                <a:sym typeface="DejaVu Serif"/>
              </a:rPr>
              <a:t> - </a:t>
            </a:r>
            <a:r>
              <a:rPr lang="en-US" sz="3000" dirty="0" err="1">
                <a:solidFill>
                  <a:srgbClr val="000000"/>
                </a:solidFill>
                <a:latin typeface="DejaVu Serif"/>
                <a:ea typeface="DejaVu Serif"/>
                <a:cs typeface="DejaVu Serif"/>
                <a:sym typeface="DejaVu Serif"/>
              </a:rPr>
              <a:t>Hỗ</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trợ</a:t>
            </a:r>
            <a:r>
              <a:rPr lang="en-US" sz="3000" dirty="0">
                <a:solidFill>
                  <a:srgbClr val="000000"/>
                </a:solidFill>
                <a:latin typeface="DejaVu Serif"/>
                <a:ea typeface="DejaVu Serif"/>
                <a:cs typeface="DejaVu Serif"/>
                <a:sym typeface="DejaVu Serif"/>
              </a:rPr>
              <a:t> video </a:t>
            </a:r>
            <a:r>
              <a:rPr lang="en-US" sz="3000" dirty="0" err="1">
                <a:solidFill>
                  <a:srgbClr val="000000"/>
                </a:solidFill>
                <a:latin typeface="DejaVu Serif"/>
                <a:ea typeface="DejaVu Serif"/>
                <a:cs typeface="DejaVu Serif"/>
                <a:sym typeface="DejaVu Serif"/>
              </a:rPr>
              <a:t>và</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xử</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lý</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thời</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gian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thực:Xử</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lý</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ảnh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từ</a:t>
            </a:r>
            <a:r>
              <a:rPr lang="en-US" sz="3000" dirty="0">
                <a:solidFill>
                  <a:srgbClr val="000000"/>
                </a:solidFill>
                <a:latin typeface="DejaVu Serif"/>
                <a:ea typeface="DejaVu Serif"/>
                <a:cs typeface="DejaVu Serif"/>
                <a:sym typeface="DejaVu Serif"/>
              </a:rPr>
              <a:t> camera </a:t>
            </a:r>
            <a:r>
              <a:rPr lang="en-US" sz="3000" dirty="0" err="1">
                <a:solidFill>
                  <a:srgbClr val="000000"/>
                </a:solidFill>
                <a:latin typeface="DejaVu Serif"/>
                <a:ea typeface="DejaVu Serif"/>
                <a:cs typeface="DejaVu Serif"/>
                <a:sym typeface="DejaVu Serif"/>
              </a:rPr>
              <a:t>và</a:t>
            </a:r>
            <a:r>
              <a:rPr lang="en-US" sz="3000" dirty="0">
                <a:solidFill>
                  <a:srgbClr val="000000"/>
                </a:solidFill>
                <a:latin typeface="DejaVu Serif"/>
                <a:ea typeface="DejaVu Serif"/>
                <a:cs typeface="DejaVu Serif"/>
                <a:sym typeface="DejaVu Serif"/>
              </a:rPr>
              <a:t> video </a:t>
            </a:r>
            <a:r>
              <a:rPr lang="en-US" sz="3000" dirty="0" err="1">
                <a:solidFill>
                  <a:srgbClr val="000000"/>
                </a:solidFill>
                <a:latin typeface="DejaVu Serif"/>
                <a:ea typeface="DejaVu Serif"/>
                <a:cs typeface="DejaVu Serif"/>
                <a:sym typeface="DejaVu Serif"/>
              </a:rPr>
              <a:t>trực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tiếp</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phù</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hợp</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với</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các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ứng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dụng</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giám</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sát</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hoặc</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phân</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tích</a:t>
            </a:r>
            <a:r>
              <a:rPr lang="en-US" sz="3000" dirty="0">
                <a:solidFill>
                  <a:srgbClr val="000000"/>
                </a:solidFill>
                <a:latin typeface="DejaVu Serif"/>
                <a:ea typeface="DejaVu Serif"/>
                <a:cs typeface="DejaVu Serif"/>
                <a:sym typeface="DejaVu Serif"/>
              </a:rPr>
              <a:t> </a:t>
            </a:r>
            <a:r>
              <a:rPr lang="en-US" sz="3000" dirty="0" err="1">
                <a:solidFill>
                  <a:srgbClr val="000000"/>
                </a:solidFill>
                <a:latin typeface="DejaVu Serif"/>
                <a:ea typeface="DejaVu Serif"/>
                <a:cs typeface="DejaVu Serif"/>
                <a:sym typeface="DejaVu Serif"/>
              </a:rPr>
              <a:t>hành</a:t>
            </a:r>
            <a:r>
              <a:rPr lang="en-US" sz="3000" dirty="0">
                <a:solidFill>
                  <a:srgbClr val="000000"/>
                </a:solidFill>
                <a:latin typeface="DejaVu Serif"/>
                <a:ea typeface="DejaVu Serif"/>
                <a:cs typeface="DejaVu Serif"/>
                <a:sym typeface="DejaVu Serif"/>
              </a:rPr>
              <a:t> vi.</a:t>
            </a:r>
          </a:p>
          <a:p>
            <a:pPr marL="0" lvl="0" indent="0" algn="l">
              <a:lnSpc>
                <a:spcPts val="4200"/>
              </a:lnSpc>
              <a:spcBef>
                <a:spcPct val="0"/>
              </a:spcBef>
            </a:pPr>
            <a:endParaRPr lang="en-US" sz="3000" dirty="0">
              <a:solidFill>
                <a:srgbClr val="000000"/>
              </a:solidFill>
              <a:latin typeface="DejaVu Serif"/>
              <a:ea typeface="DejaVu Serif"/>
              <a:cs typeface="DejaVu Serif"/>
              <a:sym typeface="DejaVu Serif"/>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0" y="-32502"/>
            <a:ext cx="3468258" cy="3089052"/>
          </a:xfrm>
          <a:prstGeom prst="rect">
            <a:avLst/>
          </a:prstGeom>
        </p:spPr>
      </p:pic>
      <p:pic>
        <p:nvPicPr>
          <p:cNvPr id="3" name="Picture 3"/>
          <p:cNvPicPr>
            <a:picLocks noChangeAspect="1"/>
          </p:cNvPicPr>
          <p:nvPr/>
        </p:nvPicPr>
        <p:blipFill>
          <a:blip r:embed="rId3"/>
          <a:srcRect l="70477" t="23497"/>
          <a:stretch>
            <a:fillRect/>
          </a:stretch>
        </p:blipFill>
        <p:spPr>
          <a:xfrm rot="-5400000" flipH="1">
            <a:off x="12514025" y="4513025"/>
            <a:ext cx="3215480" cy="8332470"/>
          </a:xfrm>
          <a:prstGeom prst="rect">
            <a:avLst/>
          </a:prstGeom>
        </p:spPr>
      </p:pic>
      <p:pic>
        <p:nvPicPr>
          <p:cNvPr id="4" name="Picture 4"/>
          <p:cNvPicPr>
            <a:picLocks noChangeAspect="1"/>
          </p:cNvPicPr>
          <p:nvPr/>
        </p:nvPicPr>
        <p:blipFill>
          <a:blip r:embed="rId4"/>
          <a:srcRect/>
          <a:stretch>
            <a:fillRect/>
          </a:stretch>
        </p:blipFill>
        <p:spPr>
          <a:xfrm>
            <a:off x="9955530" y="0"/>
            <a:ext cx="737522" cy="675990"/>
          </a:xfrm>
          <a:prstGeom prst="rect">
            <a:avLst/>
          </a:prstGeom>
        </p:spPr>
      </p:pic>
      <p:sp>
        <p:nvSpPr>
          <p:cNvPr id="5" name="TextBox 5"/>
          <p:cNvSpPr txBox="1"/>
          <p:nvPr/>
        </p:nvSpPr>
        <p:spPr>
          <a:xfrm>
            <a:off x="228276" y="342900"/>
            <a:ext cx="18059724" cy="1371600"/>
          </a:xfrm>
          <a:prstGeom prst="rect">
            <a:avLst/>
          </a:prstGeom>
        </p:spPr>
        <p:txBody>
          <a:bodyPr lIns="0" tIns="0" rIns="0" bIns="0" rtlCol="0" anchor="t">
            <a:spAutoFit/>
          </a:bodyPr>
          <a:lstStyle/>
          <a:p>
            <a:pPr algn="r">
              <a:lnSpc>
                <a:spcPts val="10800"/>
              </a:lnSpc>
            </a:pPr>
            <a:r>
              <a:rPr lang="en-US" sz="9000">
                <a:solidFill>
                  <a:srgbClr val="000000"/>
                </a:solidFill>
                <a:latin typeface="Baloo"/>
                <a:ea typeface="Baloo"/>
                <a:cs typeface="Baloo"/>
                <a:sym typeface="Baloo"/>
              </a:rPr>
              <a:t>Chương 2: Xây dựng chương trình  </a:t>
            </a:r>
          </a:p>
        </p:txBody>
      </p:sp>
      <p:sp>
        <p:nvSpPr>
          <p:cNvPr id="8" name="TextBox 7">
            <a:extLst>
              <a:ext uri="{FF2B5EF4-FFF2-40B4-BE49-F238E27FC236}">
                <a16:creationId xmlns:a16="http://schemas.microsoft.com/office/drawing/2014/main" id="{83615A9E-BB8D-3303-243B-DC4F20979ECB}"/>
              </a:ext>
            </a:extLst>
          </p:cNvPr>
          <p:cNvSpPr txBox="1"/>
          <p:nvPr/>
        </p:nvSpPr>
        <p:spPr>
          <a:xfrm>
            <a:off x="685800" y="1508336"/>
            <a:ext cx="16687800" cy="7157344"/>
          </a:xfrm>
          <a:prstGeom prst="rect">
            <a:avLst/>
          </a:prstGeom>
          <a:noFill/>
        </p:spPr>
        <p:txBody>
          <a:bodyPr wrap="square">
            <a:spAutoFit/>
          </a:bodyPr>
          <a:lstStyle/>
          <a:p>
            <a:pPr marL="266700" indent="-266700" algn="just">
              <a:lnSpc>
                <a:spcPct val="150000"/>
              </a:lnSpc>
              <a:spcBef>
                <a:spcPts val="400"/>
              </a:spcBef>
              <a:spcAft>
                <a:spcPts val="400"/>
              </a:spcAft>
            </a:pPr>
            <a:r>
              <a:rPr lang="vi-VN" b="1" dirty="0">
                <a:effectLst/>
                <a:latin typeface="Times New Roman" panose="02020603050405020304" pitchFamily="18" charset="0"/>
                <a:ea typeface="DengXian Light" panose="02010600030101010101" pitchFamily="2" charset="-122"/>
              </a:rPr>
              <a:t>Mô Tả Bài Toán</a:t>
            </a:r>
            <a:endParaRPr lang="en-US" b="1" dirty="0">
              <a:effectLst/>
              <a:latin typeface="Times New Roman" panose="02020603050405020304" pitchFamily="18" charset="0"/>
              <a:ea typeface="DengXian Light" panose="02010600030101010101" pitchFamily="2" charset="-122"/>
            </a:endParaRPr>
          </a:p>
          <a:p>
            <a:pPr algn="just">
              <a:lnSpc>
                <a:spcPct val="150000"/>
              </a:lnSpc>
            </a:pPr>
            <a:r>
              <a:rPr lang="vi-VN" b="0" dirty="0">
                <a:effectLst/>
                <a:latin typeface="Times New Roman" panose="02020603050405020304" pitchFamily="18" charset="0"/>
                <a:ea typeface="Times New Roman" panose="02020603050405020304" pitchFamily="18" charset="0"/>
              </a:rPr>
              <a:t>Mục Tiêu Bài Toán:</a:t>
            </a:r>
            <a:r>
              <a:rPr lang="vi-VN" dirty="0">
                <a:effectLst/>
                <a:latin typeface="Times New Roman" panose="02020603050405020304" pitchFamily="18" charset="0"/>
                <a:ea typeface="Times New Roman" panose="02020603050405020304" pitchFamily="18" charset="0"/>
              </a:rPr>
              <a:t> Bài toán là nhận diện cảm xúc từ khuôn mặt người thông qua các bức ảnh hoặc video. Mục tiêu chính là phát triển một hệ thống có khả năng phân loại cảm xúc của người dùng từ bảy loại cảm xúc phổ biến: </a:t>
            </a:r>
            <a:r>
              <a:rPr lang="vi-VN" b="0" dirty="0">
                <a:effectLst/>
                <a:latin typeface="Times New Roman" panose="02020603050405020304" pitchFamily="18" charset="0"/>
                <a:ea typeface="Times New Roman" panose="02020603050405020304" pitchFamily="18" charset="0"/>
              </a:rPr>
              <a:t>Angry (Giận dữ), Disgust (Ghê tởm), Fear (Sợ hãi), Happy (Vui vẻ), Sad (Buồn), Surprise (Ngạc nhiên), và Neutral (Trung lập)</a:t>
            </a:r>
            <a:r>
              <a:rPr lang="vi-VN" dirty="0">
                <a:effectLst/>
                <a:latin typeface="Times New Roman" panose="02020603050405020304" pitchFamily="18" charset="0"/>
                <a:ea typeface="Times New Roman" panose="02020603050405020304" pitchFamily="18" charset="0"/>
              </a:rPr>
              <a:t>. Hệ thống này có thể được áp dụng trong nhiều lĩnh vực như an ninh (giám sát hành vi), chăm sóc sức khỏe (theo dõi cảm xúc bệnh nhân), và trong các ứng dụng giải trí như trò chơi video hoặc thậm chí trong lĩnh vực marketing để hiểu phản ứng của khách hàng.</a:t>
            </a:r>
            <a:endParaRPr lang="en-US" dirty="0">
              <a:effectLst/>
              <a:latin typeface="Times New Roman" panose="02020603050405020304" pitchFamily="18" charset="0"/>
              <a:ea typeface="Times New Roman" panose="02020603050405020304" pitchFamily="18" charset="0"/>
            </a:endParaRPr>
          </a:p>
          <a:p>
            <a:pPr algn="just">
              <a:lnSpc>
                <a:spcPct val="150000"/>
              </a:lnSpc>
            </a:pPr>
            <a:r>
              <a:rPr lang="en-US" dirty="0">
                <a:effectLst/>
                <a:latin typeface="Times New Roman" panose="02020603050405020304" pitchFamily="18" charset="0"/>
                <a:ea typeface="Times New Roman" panose="02020603050405020304" pitchFamily="18" charset="0"/>
              </a:rPr>
              <a:t>Input</a:t>
            </a:r>
          </a:p>
          <a:p>
            <a:pPr marL="342900" lvl="0" indent="-342900" algn="just">
              <a:lnSpc>
                <a:spcPct val="150000"/>
              </a:lnSpc>
              <a:buSzPts val="1000"/>
              <a:buFont typeface="Symbol" panose="05050102010706020507" pitchFamily="18" charset="2"/>
              <a:buChar char=""/>
              <a:tabLst>
                <a:tab pos="457200" algn="l"/>
              </a:tabLst>
            </a:pPr>
            <a:r>
              <a:rPr lang="en-US" dirty="0" err="1">
                <a:effectLst/>
                <a:latin typeface="Times New Roman" panose="02020603050405020304" pitchFamily="18" charset="0"/>
                <a:ea typeface="Times New Roman" panose="02020603050405020304" pitchFamily="18" charset="0"/>
              </a:rPr>
              <a:t>Dữ</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liệu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đầu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vào</a:t>
            </a:r>
            <a:r>
              <a:rPr lang="en-US" dirty="0">
                <a:effectLst/>
                <a:latin typeface="Times New Roman" panose="02020603050405020304" pitchFamily="18" charset="0"/>
                <a:ea typeface="Times New Roman" panose="02020603050405020304" pitchFamily="18" charset="0"/>
              </a:rPr>
              <a:t>:                               </a:t>
            </a:r>
          </a:p>
          <a:p>
            <a:pPr marL="742950" lvl="1" indent="-285750" algn="just">
              <a:lnSpc>
                <a:spcPct val="150000"/>
              </a:lnSpc>
              <a:buSzPts val="1000"/>
              <a:buFont typeface="Courier New" panose="02070309020205020404" pitchFamily="49" charset="0"/>
              <a:buChar char="o"/>
              <a:tabLst>
                <a:tab pos="914400" algn="l"/>
              </a:tabLst>
            </a:pP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video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chứa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khuôn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dạng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phổ</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.jpg,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.mp4, v.v.).</a:t>
            </a:r>
          </a:p>
          <a:p>
            <a:pPr marL="742950" lvl="1" indent="-285750" algn="just">
              <a:lnSpc>
                <a:spcPct val="150000"/>
              </a:lnSpc>
              <a:buSzPts val="1000"/>
              <a:buFont typeface="Courier New" panose="02070309020205020404" pitchFamily="49" charset="0"/>
              <a:buChar char="o"/>
              <a:tabLst>
                <a:tab pos="914400" algn="l"/>
              </a:tabLst>
            </a:pP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Đường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dẫn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tới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camera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trực</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tiếp</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lvl="0" indent="-342900" algn="just">
              <a:lnSpc>
                <a:spcPct val="150000"/>
              </a:lnSpc>
              <a:buSzPts val="1000"/>
              <a:buFont typeface="Symbol" panose="05050102010706020507" pitchFamily="18" charset="2"/>
              <a:buChar char=""/>
              <a:tabLst>
                <a:tab pos="457200" algn="l"/>
              </a:tabLst>
            </a:pPr>
            <a:r>
              <a:rPr lang="en-US" dirty="0" err="1">
                <a:effectLst/>
                <a:latin typeface="Times New Roman" panose="02020603050405020304" pitchFamily="18" charset="0"/>
                <a:ea typeface="Times New Roman" panose="02020603050405020304" pitchFamily="18" charset="0"/>
              </a:rPr>
              <a:t>Đặc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tả</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của</a:t>
            </a:r>
            <a:r>
              <a:rPr lang="en-US" dirty="0">
                <a:effectLst/>
                <a:latin typeface="Times New Roman" panose="02020603050405020304" pitchFamily="18" charset="0"/>
                <a:ea typeface="Times New Roman" panose="02020603050405020304" pitchFamily="18" charset="0"/>
              </a:rPr>
              <a:t> input:</a:t>
            </a:r>
          </a:p>
          <a:p>
            <a:pPr marL="742950" lvl="1" indent="-285750" algn="just">
              <a:lnSpc>
                <a:spcPct val="150000"/>
              </a:lnSpc>
              <a:buSzPts val="1000"/>
              <a:buFont typeface="Courier New" panose="02070309020205020404" pitchFamily="49" charset="0"/>
              <a:buChar char="o"/>
              <a:tabLst>
                <a:tab pos="914400" algn="l"/>
              </a:tabLst>
            </a:pP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1143000" lvl="2" indent="-228600" algn="just">
              <a:lnSpc>
                <a:spcPct val="150000"/>
              </a:lnSpc>
              <a:buSzPts val="1000"/>
              <a:buFont typeface="Wingdings" panose="05000000000000000000" pitchFamily="2" charset="2"/>
              <a:buChar char=""/>
              <a:tabLst>
                <a:tab pos="1371600" algn="l"/>
              </a:tabLst>
            </a:pPr>
            <a:r>
              <a:rPr lang="en-US" dirty="0" err="1">
                <a:effectLst/>
                <a:latin typeface="Times New Roman" panose="02020603050405020304" pitchFamily="18" charset="0"/>
                <a:ea typeface="Times New Roman" panose="02020603050405020304" pitchFamily="18" charset="0"/>
              </a:rPr>
              <a:t>Ảnh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cần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rõ</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nét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và</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khuôn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mặt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phải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chiếm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phần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lớn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khung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hình</a:t>
            </a:r>
            <a:r>
              <a:rPr lang="en-US" dirty="0">
                <a:effectLst/>
                <a:latin typeface="Times New Roman" panose="02020603050405020304" pitchFamily="18" charset="0"/>
                <a:ea typeface="Times New Roman" panose="02020603050405020304" pitchFamily="18" charset="0"/>
              </a:rPr>
              <a:t>.</a:t>
            </a:r>
          </a:p>
          <a:p>
            <a:pPr marL="1143000" lvl="2" indent="-228600" algn="just">
              <a:lnSpc>
                <a:spcPct val="150000"/>
              </a:lnSpc>
              <a:buSzPts val="1000"/>
              <a:buFont typeface="Wingdings" panose="05000000000000000000" pitchFamily="2" charset="2"/>
              <a:buChar char=""/>
              <a:tabLst>
                <a:tab pos="1371600" algn="l"/>
              </a:tabLst>
            </a:pPr>
            <a:r>
              <a:rPr lang="en-US" dirty="0" err="1">
                <a:effectLst/>
                <a:latin typeface="Times New Roman" panose="02020603050405020304" pitchFamily="18" charset="0"/>
                <a:ea typeface="Times New Roman" panose="02020603050405020304" pitchFamily="18" charset="0"/>
              </a:rPr>
              <a:t>Kích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thước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khuyến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nghị</a:t>
            </a:r>
            <a:r>
              <a:rPr lang="en-US" dirty="0">
                <a:effectLst/>
                <a:latin typeface="Times New Roman" panose="02020603050405020304" pitchFamily="18" charset="0"/>
                <a:ea typeface="Times New Roman" panose="02020603050405020304" pitchFamily="18" charset="0"/>
              </a:rPr>
              <a:t>: 48x48 (</a:t>
            </a:r>
            <a:r>
              <a:rPr lang="en-US" dirty="0" err="1">
                <a:effectLst/>
                <a:latin typeface="Times New Roman" panose="02020603050405020304" pitchFamily="18" charset="0"/>
                <a:ea typeface="Times New Roman" panose="02020603050405020304" pitchFamily="18" charset="0"/>
              </a:rPr>
              <a:t>nếu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sử</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dụng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dữ</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liệu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chuẩn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hóa</a:t>
            </a:r>
            <a:r>
              <a:rPr lang="en-US" dirty="0">
                <a:effectLst/>
                <a:latin typeface="Times New Roman" panose="02020603050405020304" pitchFamily="18" charset="0"/>
                <a:ea typeface="Times New Roman" panose="02020603050405020304" pitchFamily="18" charset="0"/>
              </a:rPr>
              <a:t>).</a:t>
            </a:r>
          </a:p>
          <a:p>
            <a:pPr marL="742950" lvl="1" indent="-285750" algn="just">
              <a:lnSpc>
                <a:spcPct val="150000"/>
              </a:lnSpc>
              <a:buSzPts val="1000"/>
              <a:buFont typeface="Courier New" panose="02070309020205020404" pitchFamily="49" charset="0"/>
              <a:buChar char="o"/>
              <a:tabLst>
                <a:tab pos="914400" algn="l"/>
              </a:tabLst>
            </a:pP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video:</a:t>
            </a:r>
          </a:p>
          <a:p>
            <a:pPr marL="1143000" lvl="2" indent="-228600" algn="just">
              <a:lnSpc>
                <a:spcPct val="150000"/>
              </a:lnSpc>
              <a:buSzPts val="1000"/>
              <a:buFont typeface="Wingdings" panose="05000000000000000000" pitchFamily="2" charset="2"/>
              <a:buChar char=""/>
              <a:tabLst>
                <a:tab pos="1371600" algn="l"/>
              </a:tabLst>
            </a:pPr>
            <a:r>
              <a:rPr lang="en-US" dirty="0">
                <a:effectLst/>
                <a:latin typeface="Times New Roman" panose="02020603050405020304" pitchFamily="18" charset="0"/>
                <a:ea typeface="Times New Roman" panose="02020603050405020304" pitchFamily="18" charset="0"/>
              </a:rPr>
              <a:t>Video </a:t>
            </a:r>
            <a:r>
              <a:rPr lang="en-US" dirty="0" err="1">
                <a:effectLst/>
                <a:latin typeface="Times New Roman" panose="02020603050405020304" pitchFamily="18" charset="0"/>
                <a:ea typeface="Times New Roman" panose="02020603050405020304" pitchFamily="18" charset="0"/>
              </a:rPr>
              <a:t>cần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có</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độ</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phân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giải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tối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thiểu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để</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nhận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diện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khuôn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mặt</a:t>
            </a:r>
            <a:r>
              <a:rPr lang="en-US" dirty="0">
                <a:effectLst/>
                <a:latin typeface="Times New Roman" panose="02020603050405020304" pitchFamily="18" charset="0"/>
                <a:ea typeface="Times New Roman" panose="02020603050405020304" pitchFamily="18" charset="0"/>
              </a:rPr>
              <a:t>.</a:t>
            </a:r>
          </a:p>
          <a:p>
            <a:pPr marL="1143000" lvl="2" indent="-228600" algn="just">
              <a:lnSpc>
                <a:spcPct val="150000"/>
              </a:lnSpc>
              <a:buSzPts val="1000"/>
              <a:buFont typeface="Wingdings" panose="05000000000000000000" pitchFamily="2" charset="2"/>
              <a:buChar char=""/>
              <a:tabLst>
                <a:tab pos="1371600" algn="l"/>
              </a:tabLst>
            </a:pPr>
            <a:r>
              <a:rPr lang="en-US" dirty="0">
                <a:effectLst/>
                <a:latin typeface="Times New Roman" panose="02020603050405020304" pitchFamily="18" charset="0"/>
                <a:ea typeface="Times New Roman" panose="02020603050405020304" pitchFamily="18" charset="0"/>
              </a:rPr>
              <a:t>Frame rate </a:t>
            </a:r>
            <a:r>
              <a:rPr lang="en-US" dirty="0" err="1">
                <a:effectLst/>
                <a:latin typeface="Times New Roman" panose="02020603050405020304" pitchFamily="18" charset="0"/>
                <a:ea typeface="Times New Roman" panose="02020603050405020304" pitchFamily="18" charset="0"/>
              </a:rPr>
              <a:t>tối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thiểu</a:t>
            </a:r>
            <a:r>
              <a:rPr lang="en-US" dirty="0">
                <a:effectLst/>
                <a:latin typeface="Times New Roman" panose="02020603050405020304" pitchFamily="18" charset="0"/>
                <a:ea typeface="Times New Roman" panose="02020603050405020304" pitchFamily="18" charset="0"/>
              </a:rPr>
              <a:t>: 10 FPS </a:t>
            </a:r>
            <a:r>
              <a:rPr lang="en-US" dirty="0" err="1">
                <a:effectLst/>
                <a:latin typeface="Times New Roman" panose="02020603050405020304" pitchFamily="18" charset="0"/>
                <a:ea typeface="Times New Roman" panose="02020603050405020304" pitchFamily="18" charset="0"/>
              </a:rPr>
              <a:t>để</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đảm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bảo</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độ</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chính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xác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phân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tích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theo</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thời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gian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thực</a:t>
            </a:r>
            <a:r>
              <a:rPr lang="en-US" dirty="0">
                <a:effectLst/>
                <a:latin typeface="Times New Roman" panose="02020603050405020304" pitchFamily="18" charset="0"/>
                <a:ea typeface="Times New Roman" panose="02020603050405020304" pitchFamily="18" charset="0"/>
              </a:rPr>
              <a:t>.</a:t>
            </a:r>
          </a:p>
          <a:p>
            <a:pPr algn="just">
              <a:lnSpc>
                <a:spcPct val="150000"/>
              </a:lnSpc>
            </a:pP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DE6527A-1AA0-9E1E-6574-C848674523D9}"/>
              </a:ext>
            </a:extLst>
          </p:cNvPr>
          <p:cNvSpPr txBox="1"/>
          <p:nvPr/>
        </p:nvSpPr>
        <p:spPr>
          <a:xfrm>
            <a:off x="10515600" y="3924300"/>
            <a:ext cx="7543800" cy="4202882"/>
          </a:xfrm>
          <a:prstGeom prst="rect">
            <a:avLst/>
          </a:prstGeom>
          <a:noFill/>
        </p:spPr>
        <p:txBody>
          <a:bodyPr wrap="square">
            <a:spAutoFit/>
          </a:bodyPr>
          <a:lstStyle/>
          <a:p>
            <a:pPr algn="just">
              <a:lnSpc>
                <a:spcPct val="150000"/>
              </a:lnSpc>
            </a:pPr>
            <a:r>
              <a:rPr lang="en-US" dirty="0">
                <a:effectLst/>
                <a:latin typeface="Times New Roman" panose="02020603050405020304" pitchFamily="18" charset="0"/>
                <a:ea typeface="Times New Roman" panose="02020603050405020304" pitchFamily="18" charset="0"/>
              </a:rPr>
              <a:t>Output</a:t>
            </a:r>
          </a:p>
          <a:p>
            <a:pPr marL="342900" lvl="0" indent="-342900" algn="just">
              <a:lnSpc>
                <a:spcPct val="150000"/>
              </a:lnSpc>
              <a:buSzPts val="1000"/>
              <a:buFont typeface="Symbol" panose="05050102010706020507" pitchFamily="18" charset="2"/>
              <a:buChar char=""/>
              <a:tabLst>
                <a:tab pos="457200" algn="l"/>
              </a:tabLst>
            </a:pPr>
            <a:r>
              <a:rPr lang="en-US" dirty="0" err="1">
                <a:effectLst/>
                <a:latin typeface="Times New Roman" panose="02020603050405020304" pitchFamily="18" charset="0"/>
                <a:ea typeface="Times New Roman" panose="02020603050405020304" pitchFamily="18" charset="0"/>
              </a:rPr>
              <a:t>Kết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quả</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đầu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ra</a:t>
            </a:r>
            <a:r>
              <a:rPr lang="en-US" dirty="0">
                <a:effectLst/>
                <a:latin typeface="Times New Roman" panose="02020603050405020304" pitchFamily="18" charset="0"/>
                <a:ea typeface="Times New Roman" panose="02020603050405020304" pitchFamily="18" charset="0"/>
              </a:rPr>
              <a:t>:</a:t>
            </a:r>
          </a:p>
          <a:p>
            <a:pPr marL="742950" lvl="1" indent="-285750" algn="just">
              <a:lnSpc>
                <a:spcPct val="150000"/>
              </a:lnSpc>
              <a:buSzPts val="1000"/>
              <a:buFont typeface="Courier New" panose="02070309020205020404" pitchFamily="49" charset="0"/>
              <a:buChar char="o"/>
              <a:tabLst>
                <a:tab pos="914400" algn="l"/>
              </a:tabLst>
            </a:pP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Nhãn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xúc</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khuôn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dạng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742950" lvl="1" indent="-285750" algn="just">
              <a:lnSpc>
                <a:spcPct val="150000"/>
              </a:lnSpc>
              <a:buSzPts val="1000"/>
              <a:buFont typeface="Courier New" panose="02070309020205020404" pitchFamily="49" charset="0"/>
              <a:buChar char="o"/>
              <a:tabLst>
                <a:tab pos="914400" algn="l"/>
              </a:tabLst>
            </a:pP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cậy</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mỗi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nhãn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lvl="0" indent="-342900" algn="just">
              <a:lnSpc>
                <a:spcPct val="150000"/>
              </a:lnSpc>
              <a:buSzPts val="1000"/>
              <a:buFont typeface="Symbol" panose="05050102010706020507" pitchFamily="18" charset="2"/>
              <a:buChar char=""/>
              <a:tabLst>
                <a:tab pos="457200" algn="l"/>
              </a:tabLst>
            </a:pPr>
            <a:r>
              <a:rPr lang="en-US" dirty="0" err="1">
                <a:effectLst/>
                <a:latin typeface="Times New Roman" panose="02020603050405020304" pitchFamily="18" charset="0"/>
                <a:ea typeface="Times New Roman" panose="02020603050405020304" pitchFamily="18" charset="0"/>
              </a:rPr>
              <a:t>Dạng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xuất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ra</a:t>
            </a:r>
            <a:r>
              <a:rPr lang="en-US" dirty="0">
                <a:effectLst/>
                <a:latin typeface="Times New Roman" panose="02020603050405020304" pitchFamily="18" charset="0"/>
                <a:ea typeface="Times New Roman" panose="02020603050405020304" pitchFamily="18" charset="0"/>
              </a:rPr>
              <a:t>:</a:t>
            </a:r>
          </a:p>
          <a:p>
            <a:pPr marL="742950" lvl="1" indent="-285750" algn="just">
              <a:lnSpc>
                <a:spcPct val="150000"/>
              </a:lnSpc>
              <a:buSzPts val="1000"/>
              <a:buFont typeface="Courier New" panose="02070309020205020404" pitchFamily="49" charset="0"/>
              <a:buChar char="o"/>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Văn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xúc</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ví</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dụ</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"Happy", "Sad").</a:t>
            </a:r>
          </a:p>
          <a:p>
            <a:pPr marL="742950" lvl="1" indent="-285750" algn="just">
              <a:lnSpc>
                <a:spcPct val="150000"/>
              </a:lnSpc>
              <a:buSzPts val="1000"/>
              <a:buFont typeface="Courier New" panose="02070309020205020404" pitchFamily="49" charset="0"/>
              <a:buChar char="o"/>
              <a:tabLst>
                <a:tab pos="914400" algn="l"/>
              </a:tabLst>
            </a:pP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gốc</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khung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bao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quanh</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khuôn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nhãn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xúc</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gắn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khung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742950" lvl="1" indent="-285750" algn="just">
              <a:lnSpc>
                <a:spcPct val="150000"/>
              </a:lnSpc>
              <a:buSzPts val="1000"/>
              <a:buFont typeface="Courier New" panose="02070309020205020404" pitchFamily="49" charset="0"/>
              <a:buChar char="o"/>
              <a:tabLst>
                <a:tab pos="914400" algn="l"/>
              </a:tabLst>
            </a:pP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video,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nhãn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xúc</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từng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frame).</a:t>
            </a:r>
            <a:endParaRPr lang="en-US" dirty="0"/>
          </a:p>
        </p:txBody>
      </p:sp>
      <p:cxnSp>
        <p:nvCxnSpPr>
          <p:cNvPr id="14" name="Straight Connector 13">
            <a:extLst>
              <a:ext uri="{FF2B5EF4-FFF2-40B4-BE49-F238E27FC236}">
                <a16:creationId xmlns:a16="http://schemas.microsoft.com/office/drawing/2014/main" id="{D257A96B-D5C8-BC38-4FCA-2B5E140D3173}"/>
              </a:ext>
            </a:extLst>
          </p:cNvPr>
          <p:cNvCxnSpPr/>
          <p:nvPr/>
        </p:nvCxnSpPr>
        <p:spPr>
          <a:xfrm>
            <a:off x="9955530" y="37719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2317</Words>
  <Application>Microsoft Office PowerPoint</Application>
  <PresentationFormat>Custom</PresentationFormat>
  <Paragraphs>112</Paragraphs>
  <Slides>14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DejaVu Serif Bold</vt:lpstr>
      <vt:lpstr>Courier New</vt:lpstr>
      <vt:lpstr>Noto Sans Bold</vt:lpstr>
      <vt:lpstr>Arial</vt:lpstr>
      <vt:lpstr>Calibri</vt:lpstr>
      <vt:lpstr>DejaVu Serif</vt:lpstr>
      <vt:lpstr>Baloo</vt:lpstr>
      <vt:lpstr>Wingdings</vt:lpstr>
      <vt:lpstr>Clear Sans</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Công Nghệ Đông Á</dc:title>
  <dc:creator>ASUS</dc:creator>
  <cp:lastModifiedBy>dung nguyen</cp:lastModifiedBy>
  <cp:revision>2</cp:revision>
  <dcterms:created xsi:type="dcterms:W3CDTF">2006-08-16T00:00:00Z</dcterms:created>
  <dcterms:modified xsi:type="dcterms:W3CDTF">2024-12-09T10:23:30Z</dcterms:modified>
  <dc:identifier>DAGYMfe-rXs</dc:identifier>
</cp:coreProperties>
</file>